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ov" ContentType="video/quicktime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15" r:id="rId1"/>
  </p:sldMasterIdLst>
  <p:notesMasterIdLst>
    <p:notesMasterId r:id="rId15"/>
  </p:notesMasterIdLst>
  <p:sldIdLst>
    <p:sldId id="257" r:id="rId2"/>
    <p:sldId id="260" r:id="rId3"/>
    <p:sldId id="256" r:id="rId4"/>
    <p:sldId id="259" r:id="rId5"/>
    <p:sldId id="279" r:id="rId6"/>
    <p:sldId id="281" r:id="rId7"/>
    <p:sldId id="276" r:id="rId8"/>
    <p:sldId id="280" r:id="rId9"/>
    <p:sldId id="272" r:id="rId10"/>
    <p:sldId id="282" r:id="rId11"/>
    <p:sldId id="267" r:id="rId12"/>
    <p:sldId id="283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EADD"/>
    <a:srgbClr val="C6AB58"/>
    <a:srgbClr val="A6A6A6"/>
    <a:srgbClr val="D6C596"/>
    <a:srgbClr val="F6E4DD"/>
    <a:srgbClr val="FEFFA6"/>
    <a:srgbClr val="C3FF7C"/>
    <a:srgbClr val="9ECF61"/>
    <a:srgbClr val="FFB704"/>
    <a:srgbClr val="D7920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98"/>
    <p:restoredTop sz="94599"/>
  </p:normalViewPr>
  <p:slideViewPr>
    <p:cSldViewPr snapToGrid="0" snapToObjects="1">
      <p:cViewPr varScale="1">
        <p:scale>
          <a:sx n="95" d="100"/>
          <a:sy n="95" d="100"/>
        </p:scale>
        <p:origin x="520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A1C67C-6C2F-0A43-A745-6DFFBF5C7483}" type="datetimeFigureOut">
              <a:rPr lang="en-US" smtClean="0"/>
              <a:t>2/22/21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269FC-5C19-CD43-9044-22D0601272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373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69FC-5C19-CD43-9044-22D0601272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01010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69FC-5C19-CD43-9044-22D0601272A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609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69FC-5C19-CD43-9044-22D0601272A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9084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69FC-5C19-CD43-9044-22D0601272A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481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69FC-5C19-CD43-9044-22D0601272A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069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69FC-5C19-CD43-9044-22D0601272A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8790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69FC-5C19-CD43-9044-22D0601272A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229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69FC-5C19-CD43-9044-22D0601272A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5488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69FC-5C19-CD43-9044-22D0601272A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893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7269FC-5C19-CD43-9044-22D0601272A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525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189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2/22/21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449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2/22/21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7340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2/22/21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48757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2/22/21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367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2/22/21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6054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pPr/>
              <a:t>2/22/21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25934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4006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809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181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2/22/21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272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2/22/21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47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2/22/21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299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2/22/21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941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2/22/21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870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F0E216-BA48-4F04-AC4F-645AA0DD6AC6}" type="datetimeFigureOut">
              <a:rPr lang="en-US" smtClean="0"/>
              <a:t>2/22/21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760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64F0E216-BA48-4F04-AC4F-645AA0DD6AC6}" type="datetimeFigureOut">
              <a:rPr lang="en-US" smtClean="0"/>
              <a:t>2/22/21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39607A7-8386-47DB-8578-DDEDD194E5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79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64F0E216-BA48-4F04-AC4F-645AA0DD6AC6}" type="datetimeFigureOut">
              <a:rPr lang="en-US" smtClean="0"/>
              <a:pPr/>
              <a:t>2/22/21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39607A7-8386-47DB-8578-DDEDD194E5D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82452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16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  <p:sldLayoutId id="2147483827" r:id="rId12"/>
    <p:sldLayoutId id="2147483828" r:id="rId13"/>
    <p:sldLayoutId id="2147483829" r:id="rId14"/>
    <p:sldLayoutId id="2147483830" r:id="rId15"/>
    <p:sldLayoutId id="2147483831" r:id="rId16"/>
    <p:sldLayoutId id="214748383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slide" Target="slide2.xml"/><Relationship Id="rId3" Type="http://schemas.microsoft.com/office/2007/relationships/media" Target="../media/media2.mp3"/><Relationship Id="rId7" Type="http://schemas.openxmlformats.org/officeDocument/2006/relationships/image" Target="../media/image2.png"/><Relationship Id="rId12" Type="http://schemas.openxmlformats.org/officeDocument/2006/relationships/image" Target="../media/image7.emf"/><Relationship Id="rId17" Type="http://schemas.openxmlformats.org/officeDocument/2006/relationships/image" Target="../media/image10.jpg"/><Relationship Id="rId2" Type="http://schemas.openxmlformats.org/officeDocument/2006/relationships/audio" Target="../media/media1.wav"/><Relationship Id="rId16" Type="http://schemas.openxmlformats.org/officeDocument/2006/relationships/image" Target="../media/image9.svg"/><Relationship Id="rId1" Type="http://schemas.microsoft.com/office/2007/relationships/media" Target="../media/media1.wav"/><Relationship Id="rId6" Type="http://schemas.openxmlformats.org/officeDocument/2006/relationships/notesSlide" Target="../notesSlides/notesSlide1.xml"/><Relationship Id="rId11" Type="http://schemas.openxmlformats.org/officeDocument/2006/relationships/image" Target="../media/image6.gif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8.png"/><Relationship Id="rId10" Type="http://schemas.openxmlformats.org/officeDocument/2006/relationships/image" Target="../media/image5.emf"/><Relationship Id="rId4" Type="http://schemas.openxmlformats.org/officeDocument/2006/relationships/audio" Target="../media/media2.mp3"/><Relationship Id="rId9" Type="http://schemas.openxmlformats.org/officeDocument/2006/relationships/image" Target="../media/image4.svg"/><Relationship Id="rId1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openxmlformats.org/officeDocument/2006/relationships/audio" Target="../media/audio49.wav"/><Relationship Id="rId18" Type="http://schemas.openxmlformats.org/officeDocument/2006/relationships/audio" Target="../media/audio53.wav"/><Relationship Id="rId26" Type="http://schemas.openxmlformats.org/officeDocument/2006/relationships/image" Target="../media/image62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2.png"/><Relationship Id="rId7" Type="http://schemas.openxmlformats.org/officeDocument/2006/relationships/audio" Target="../media/audio46.wav"/><Relationship Id="rId12" Type="http://schemas.openxmlformats.org/officeDocument/2006/relationships/audio" Target="../media/audio7.wav"/><Relationship Id="rId17" Type="http://schemas.openxmlformats.org/officeDocument/2006/relationships/audio" Target="../media/audio52.wav"/><Relationship Id="rId25" Type="http://schemas.openxmlformats.org/officeDocument/2006/relationships/image" Target="../media/image61.png"/><Relationship Id="rId2" Type="http://schemas.openxmlformats.org/officeDocument/2006/relationships/audio" Target="../media/media18.wav"/><Relationship Id="rId16" Type="http://schemas.openxmlformats.org/officeDocument/2006/relationships/audio" Target="../media/audio51.wav"/><Relationship Id="rId20" Type="http://schemas.openxmlformats.org/officeDocument/2006/relationships/image" Target="../media/image11.jpg"/><Relationship Id="rId29" Type="http://schemas.openxmlformats.org/officeDocument/2006/relationships/image" Target="../media/image13.svg"/><Relationship Id="rId1" Type="http://schemas.microsoft.com/office/2007/relationships/media" Target="../media/media18.wav"/><Relationship Id="rId6" Type="http://schemas.openxmlformats.org/officeDocument/2006/relationships/audio" Target="../media/audio4.wav"/><Relationship Id="rId11" Type="http://schemas.openxmlformats.org/officeDocument/2006/relationships/audio" Target="../media/audio48.wav"/><Relationship Id="rId24" Type="http://schemas.openxmlformats.org/officeDocument/2006/relationships/image" Target="../media/image60.png"/><Relationship Id="rId32" Type="http://schemas.openxmlformats.org/officeDocument/2006/relationships/image" Target="../media/image65.svg"/><Relationship Id="rId5" Type="http://schemas.openxmlformats.org/officeDocument/2006/relationships/audio" Target="../media/audio45.wav"/><Relationship Id="rId15" Type="http://schemas.openxmlformats.org/officeDocument/2006/relationships/audio" Target="../media/audio50.wav"/><Relationship Id="rId23" Type="http://schemas.openxmlformats.org/officeDocument/2006/relationships/image" Target="../media/image14.png"/><Relationship Id="rId28" Type="http://schemas.openxmlformats.org/officeDocument/2006/relationships/image" Target="../media/image12.png"/><Relationship Id="rId10" Type="http://schemas.openxmlformats.org/officeDocument/2006/relationships/audio" Target="../media/audio5.wav"/><Relationship Id="rId19" Type="http://schemas.openxmlformats.org/officeDocument/2006/relationships/audio" Target="../media/audio54.wav"/><Relationship Id="rId31" Type="http://schemas.openxmlformats.org/officeDocument/2006/relationships/image" Target="../media/image64.png"/><Relationship Id="rId4" Type="http://schemas.openxmlformats.org/officeDocument/2006/relationships/notesSlide" Target="../notesSlides/notesSlide9.xml"/><Relationship Id="rId9" Type="http://schemas.openxmlformats.org/officeDocument/2006/relationships/audio" Target="../media/audio47.wav"/><Relationship Id="rId14" Type="http://schemas.openxmlformats.org/officeDocument/2006/relationships/audio" Target="../media/audio1.wav"/><Relationship Id="rId22" Type="http://schemas.openxmlformats.org/officeDocument/2006/relationships/image" Target="../media/image59.emf"/><Relationship Id="rId27" Type="http://schemas.openxmlformats.org/officeDocument/2006/relationships/image" Target="../media/image63.png"/><Relationship Id="rId30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59.wav"/><Relationship Id="rId13" Type="http://schemas.openxmlformats.org/officeDocument/2006/relationships/image" Target="../media/image66.svg"/><Relationship Id="rId3" Type="http://schemas.openxmlformats.org/officeDocument/2006/relationships/slideLayout" Target="../slideLayouts/slideLayout2.xml"/><Relationship Id="rId7" Type="http://schemas.openxmlformats.org/officeDocument/2006/relationships/audio" Target="../media/audio58.wav"/><Relationship Id="rId12" Type="http://schemas.openxmlformats.org/officeDocument/2006/relationships/image" Target="../media/image64.png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6" Type="http://schemas.openxmlformats.org/officeDocument/2006/relationships/audio" Target="../media/audio57.wav"/><Relationship Id="rId11" Type="http://schemas.openxmlformats.org/officeDocument/2006/relationships/slide" Target="slide12.xml"/><Relationship Id="rId5" Type="http://schemas.openxmlformats.org/officeDocument/2006/relationships/audio" Target="../media/audio56.wav"/><Relationship Id="rId10" Type="http://schemas.openxmlformats.org/officeDocument/2006/relationships/image" Target="../media/image2.png"/><Relationship Id="rId4" Type="http://schemas.openxmlformats.org/officeDocument/2006/relationships/audio" Target="../media/audio55.wav"/><Relationship Id="rId9" Type="http://schemas.openxmlformats.org/officeDocument/2006/relationships/audio" Target="../media/audio1.wav"/><Relationship Id="rId14" Type="http://schemas.openxmlformats.org/officeDocument/2006/relationships/image" Target="../media/image67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4.png"/><Relationship Id="rId12" Type="http://schemas.openxmlformats.org/officeDocument/2006/relationships/image" Target="../media/image70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slide" Target="slide13.xml"/><Relationship Id="rId11" Type="http://schemas.openxmlformats.org/officeDocument/2006/relationships/image" Target="../media/image69.png"/><Relationship Id="rId5" Type="http://schemas.openxmlformats.org/officeDocument/2006/relationships/image" Target="../media/image2.png"/><Relationship Id="rId10" Type="http://schemas.microsoft.com/office/2007/relationships/hdphoto" Target="../media/hdphoto1.wdp"/><Relationship Id="rId4" Type="http://schemas.openxmlformats.org/officeDocument/2006/relationships/audio" Target="../media/audio1.wav"/><Relationship Id="rId9" Type="http://schemas.openxmlformats.org/officeDocument/2006/relationships/image" Target="../media/image6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63.wav"/><Relationship Id="rId3" Type="http://schemas.openxmlformats.org/officeDocument/2006/relationships/slideLayout" Target="../slideLayouts/slideLayout7.xml"/><Relationship Id="rId7" Type="http://schemas.openxmlformats.org/officeDocument/2006/relationships/audio" Target="../media/audio62.wav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audio" Target="../media/audio61.wav"/><Relationship Id="rId5" Type="http://schemas.openxmlformats.org/officeDocument/2006/relationships/audio" Target="../media/audio60.wav"/><Relationship Id="rId10" Type="http://schemas.openxmlformats.org/officeDocument/2006/relationships/image" Target="../media/image2.png"/><Relationship Id="rId4" Type="http://schemas.openxmlformats.org/officeDocument/2006/relationships/notesSlide" Target="../notesSlides/notesSlide10.xml"/><Relationship Id="rId9" Type="http://schemas.openxmlformats.org/officeDocument/2006/relationships/audio" Target="../media/audio64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.xml"/><Relationship Id="rId13" Type="http://schemas.openxmlformats.org/officeDocument/2006/relationships/audio" Target="../media/audio6.wav"/><Relationship Id="rId18" Type="http://schemas.openxmlformats.org/officeDocument/2006/relationships/slide" Target="slide3.xml"/><Relationship Id="rId3" Type="http://schemas.microsoft.com/office/2007/relationships/media" Target="../media/media4.wav"/><Relationship Id="rId21" Type="http://schemas.openxmlformats.org/officeDocument/2006/relationships/image" Target="../media/image14.png"/><Relationship Id="rId7" Type="http://schemas.openxmlformats.org/officeDocument/2006/relationships/slideLayout" Target="../slideLayouts/slideLayout1.xml"/><Relationship Id="rId12" Type="http://schemas.openxmlformats.org/officeDocument/2006/relationships/audio" Target="../media/audio5.wav"/><Relationship Id="rId17" Type="http://schemas.openxmlformats.org/officeDocument/2006/relationships/image" Target="../media/image11.jpg"/><Relationship Id="rId2" Type="http://schemas.openxmlformats.org/officeDocument/2006/relationships/audio" Target="../media/media3.wav"/><Relationship Id="rId16" Type="http://schemas.openxmlformats.org/officeDocument/2006/relationships/image" Target="../media/image2.png"/><Relationship Id="rId20" Type="http://schemas.openxmlformats.org/officeDocument/2006/relationships/image" Target="../media/image13.svg"/><Relationship Id="rId1" Type="http://schemas.microsoft.com/office/2007/relationships/media" Target="../media/media3.wav"/><Relationship Id="rId6" Type="http://schemas.microsoft.com/office/2007/relationships/media" Target="../media/media5.wav"/><Relationship Id="rId11" Type="http://schemas.openxmlformats.org/officeDocument/2006/relationships/audio" Target="../media/audio4.wav"/><Relationship Id="rId24" Type="http://schemas.openxmlformats.org/officeDocument/2006/relationships/image" Target="../media/image17.emf"/><Relationship Id="rId5" Type="http://schemas.openxmlformats.org/officeDocument/2006/relationships/audio" Target="NULL" TargetMode="External"/><Relationship Id="rId15" Type="http://schemas.openxmlformats.org/officeDocument/2006/relationships/audio" Target="../media/audio1.wav"/><Relationship Id="rId23" Type="http://schemas.openxmlformats.org/officeDocument/2006/relationships/image" Target="../media/image16.emf"/><Relationship Id="rId10" Type="http://schemas.openxmlformats.org/officeDocument/2006/relationships/audio" Target="../media/audio3.wav"/><Relationship Id="rId19" Type="http://schemas.openxmlformats.org/officeDocument/2006/relationships/image" Target="../media/image12.png"/><Relationship Id="rId4" Type="http://schemas.openxmlformats.org/officeDocument/2006/relationships/audio" Target="../media/media4.wav"/><Relationship Id="rId9" Type="http://schemas.openxmlformats.org/officeDocument/2006/relationships/audio" Target="../media/audio2.wav"/><Relationship Id="rId14" Type="http://schemas.openxmlformats.org/officeDocument/2006/relationships/audio" Target="../media/audio7.wav"/><Relationship Id="rId2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13" Type="http://schemas.openxmlformats.org/officeDocument/2006/relationships/slide" Target="slide4.xml"/><Relationship Id="rId3" Type="http://schemas.microsoft.com/office/2007/relationships/media" Target="../media/media7.wav"/><Relationship Id="rId7" Type="http://schemas.openxmlformats.org/officeDocument/2006/relationships/audio" Target="../media/audio8.wav"/><Relationship Id="rId12" Type="http://schemas.openxmlformats.org/officeDocument/2006/relationships/image" Target="../media/image2.png"/><Relationship Id="rId2" Type="http://schemas.openxmlformats.org/officeDocument/2006/relationships/audio" Target="../media/media6.wav"/><Relationship Id="rId16" Type="http://schemas.openxmlformats.org/officeDocument/2006/relationships/image" Target="../media/image18.svg"/><Relationship Id="rId1" Type="http://schemas.microsoft.com/office/2007/relationships/media" Target="../media/media6.wav"/><Relationship Id="rId6" Type="http://schemas.openxmlformats.org/officeDocument/2006/relationships/notesSlide" Target="../notesSlides/notesSlide3.xml"/><Relationship Id="rId11" Type="http://schemas.openxmlformats.org/officeDocument/2006/relationships/audio" Target="../media/audio12.wav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.png"/><Relationship Id="rId10" Type="http://schemas.openxmlformats.org/officeDocument/2006/relationships/audio" Target="../media/audio11.wav"/><Relationship Id="rId4" Type="http://schemas.openxmlformats.org/officeDocument/2006/relationships/audio" Target="../media/media7.wav"/><Relationship Id="rId9" Type="http://schemas.openxmlformats.org/officeDocument/2006/relationships/audio" Target="../media/audio10.wav"/><Relationship Id="rId1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8.wav"/><Relationship Id="rId3" Type="http://schemas.openxmlformats.org/officeDocument/2006/relationships/audio" Target="../media/audio13.wav"/><Relationship Id="rId7" Type="http://schemas.openxmlformats.org/officeDocument/2006/relationships/audio" Target="../media/audio17.wav"/><Relationship Id="rId12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6.wav"/><Relationship Id="rId11" Type="http://schemas.openxmlformats.org/officeDocument/2006/relationships/image" Target="../media/image8.png"/><Relationship Id="rId5" Type="http://schemas.openxmlformats.org/officeDocument/2006/relationships/audio" Target="../media/audio15.wav"/><Relationship Id="rId10" Type="http://schemas.openxmlformats.org/officeDocument/2006/relationships/audio" Target="../media/audio1.wav"/><Relationship Id="rId4" Type="http://schemas.openxmlformats.org/officeDocument/2006/relationships/audio" Target="../media/audio14.wav"/><Relationship Id="rId9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audio" Target="../media/audio27.wav"/><Relationship Id="rId18" Type="http://schemas.openxmlformats.org/officeDocument/2006/relationships/image" Target="../media/image19.emf"/><Relationship Id="rId26" Type="http://schemas.openxmlformats.org/officeDocument/2006/relationships/image" Target="../media/image27.png"/><Relationship Id="rId3" Type="http://schemas.openxmlformats.org/officeDocument/2006/relationships/slideLayout" Target="../slideLayouts/slideLayout7.xml"/><Relationship Id="rId21" Type="http://schemas.openxmlformats.org/officeDocument/2006/relationships/image" Target="../media/image22.png"/><Relationship Id="rId34" Type="http://schemas.openxmlformats.org/officeDocument/2006/relationships/slide" Target="slide6.xml"/><Relationship Id="rId7" Type="http://schemas.openxmlformats.org/officeDocument/2006/relationships/audio" Target="../media/audio21.wav"/><Relationship Id="rId12" Type="http://schemas.openxmlformats.org/officeDocument/2006/relationships/audio" Target="../media/audio26.wav"/><Relationship Id="rId17" Type="http://schemas.openxmlformats.org/officeDocument/2006/relationships/image" Target="../media/image2.png"/><Relationship Id="rId25" Type="http://schemas.openxmlformats.org/officeDocument/2006/relationships/image" Target="../media/image26.png"/><Relationship Id="rId33" Type="http://schemas.openxmlformats.org/officeDocument/2006/relationships/image" Target="../media/image34.gif"/><Relationship Id="rId2" Type="http://schemas.openxmlformats.org/officeDocument/2006/relationships/audio" Target="../media/media8.wav"/><Relationship Id="rId16" Type="http://schemas.openxmlformats.org/officeDocument/2006/relationships/audio" Target="../media/audio1.wav"/><Relationship Id="rId20" Type="http://schemas.openxmlformats.org/officeDocument/2006/relationships/image" Target="../media/image21.png"/><Relationship Id="rId29" Type="http://schemas.openxmlformats.org/officeDocument/2006/relationships/image" Target="../media/image30.png"/><Relationship Id="rId1" Type="http://schemas.microsoft.com/office/2007/relationships/media" Target="../media/media8.wav"/><Relationship Id="rId6" Type="http://schemas.openxmlformats.org/officeDocument/2006/relationships/audio" Target="../media/audio20.wav"/><Relationship Id="rId11" Type="http://schemas.openxmlformats.org/officeDocument/2006/relationships/audio" Target="../media/audio25.wav"/><Relationship Id="rId24" Type="http://schemas.openxmlformats.org/officeDocument/2006/relationships/image" Target="../media/image25.png"/><Relationship Id="rId32" Type="http://schemas.openxmlformats.org/officeDocument/2006/relationships/image" Target="../media/image33.emf"/><Relationship Id="rId5" Type="http://schemas.openxmlformats.org/officeDocument/2006/relationships/audio" Target="../media/audio19.wav"/><Relationship Id="rId15" Type="http://schemas.openxmlformats.org/officeDocument/2006/relationships/audio" Target="../media/audio29.wav"/><Relationship Id="rId23" Type="http://schemas.openxmlformats.org/officeDocument/2006/relationships/image" Target="../media/image24.png"/><Relationship Id="rId28" Type="http://schemas.openxmlformats.org/officeDocument/2006/relationships/image" Target="../media/image29.png"/><Relationship Id="rId36" Type="http://schemas.openxmlformats.org/officeDocument/2006/relationships/image" Target="../media/image35.svg"/><Relationship Id="rId10" Type="http://schemas.openxmlformats.org/officeDocument/2006/relationships/audio" Target="../media/audio24.wav"/><Relationship Id="rId19" Type="http://schemas.openxmlformats.org/officeDocument/2006/relationships/image" Target="../media/image20.png"/><Relationship Id="rId31" Type="http://schemas.openxmlformats.org/officeDocument/2006/relationships/image" Target="../media/image32.png"/><Relationship Id="rId4" Type="http://schemas.openxmlformats.org/officeDocument/2006/relationships/notesSlide" Target="../notesSlides/notesSlide5.xml"/><Relationship Id="rId9" Type="http://schemas.openxmlformats.org/officeDocument/2006/relationships/audio" Target="../media/audio23.wav"/><Relationship Id="rId14" Type="http://schemas.openxmlformats.org/officeDocument/2006/relationships/audio" Target="../media/audio28.wav"/><Relationship Id="rId22" Type="http://schemas.openxmlformats.org/officeDocument/2006/relationships/image" Target="../media/image23.png"/><Relationship Id="rId27" Type="http://schemas.openxmlformats.org/officeDocument/2006/relationships/image" Target="../media/image28.png"/><Relationship Id="rId30" Type="http://schemas.openxmlformats.org/officeDocument/2006/relationships/image" Target="../media/image31.png"/><Relationship Id="rId35" Type="http://schemas.openxmlformats.org/officeDocument/2006/relationships/image" Target="../media/image12.png"/><Relationship Id="rId8" Type="http://schemas.openxmlformats.org/officeDocument/2006/relationships/audio" Target="../media/audio2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microsoft.com/office/2007/relationships/media" Target="../media/media10.mp3"/><Relationship Id="rId7" Type="http://schemas.openxmlformats.org/officeDocument/2006/relationships/image" Target="../media/image36.gif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p3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audio" Target="../media/audio1.wav"/><Relationship Id="rId18" Type="http://schemas.openxmlformats.org/officeDocument/2006/relationships/audio" Target="../media/audio36.wav"/><Relationship Id="rId26" Type="http://schemas.openxmlformats.org/officeDocument/2006/relationships/audio" Target="../media/audio44.wav"/><Relationship Id="rId39" Type="http://schemas.openxmlformats.org/officeDocument/2006/relationships/image" Target="../media/image49.png"/><Relationship Id="rId21" Type="http://schemas.openxmlformats.org/officeDocument/2006/relationships/audio" Target="../media/audio39.wav"/><Relationship Id="rId34" Type="http://schemas.openxmlformats.org/officeDocument/2006/relationships/image" Target="../media/image44.png"/><Relationship Id="rId42" Type="http://schemas.openxmlformats.org/officeDocument/2006/relationships/slide" Target="slide9.xml"/><Relationship Id="rId47" Type="http://schemas.openxmlformats.org/officeDocument/2006/relationships/image" Target="../media/image53.svg"/><Relationship Id="rId7" Type="http://schemas.microsoft.com/office/2007/relationships/media" Target="../media/media14.wav"/><Relationship Id="rId2" Type="http://schemas.openxmlformats.org/officeDocument/2006/relationships/audio" Target="../media/media11.wav"/><Relationship Id="rId16" Type="http://schemas.openxmlformats.org/officeDocument/2006/relationships/audio" Target="../media/audio34.wav"/><Relationship Id="rId29" Type="http://schemas.openxmlformats.org/officeDocument/2006/relationships/image" Target="../media/image39.png"/><Relationship Id="rId1" Type="http://schemas.microsoft.com/office/2007/relationships/media" Target="../media/media11.wav"/><Relationship Id="rId6" Type="http://schemas.openxmlformats.org/officeDocument/2006/relationships/audio" Target="../media/media13.wav"/><Relationship Id="rId11" Type="http://schemas.openxmlformats.org/officeDocument/2006/relationships/audio" Target="../media/audio30.wav"/><Relationship Id="rId24" Type="http://schemas.openxmlformats.org/officeDocument/2006/relationships/audio" Target="../media/audio42.wav"/><Relationship Id="rId32" Type="http://schemas.openxmlformats.org/officeDocument/2006/relationships/image" Target="../media/image42.png"/><Relationship Id="rId37" Type="http://schemas.openxmlformats.org/officeDocument/2006/relationships/image" Target="../media/image47.png"/><Relationship Id="rId40" Type="http://schemas.openxmlformats.org/officeDocument/2006/relationships/image" Target="../media/image50.png"/><Relationship Id="rId45" Type="http://schemas.openxmlformats.org/officeDocument/2006/relationships/slide" Target="slide8.xml"/><Relationship Id="rId5" Type="http://schemas.microsoft.com/office/2007/relationships/media" Target="../media/media13.wav"/><Relationship Id="rId15" Type="http://schemas.openxmlformats.org/officeDocument/2006/relationships/audio" Target="../media/audio33.wav"/><Relationship Id="rId23" Type="http://schemas.openxmlformats.org/officeDocument/2006/relationships/audio" Target="../media/audio41.wav"/><Relationship Id="rId28" Type="http://schemas.openxmlformats.org/officeDocument/2006/relationships/image" Target="../media/image38.png"/><Relationship Id="rId36" Type="http://schemas.openxmlformats.org/officeDocument/2006/relationships/image" Target="../media/image46.png"/><Relationship Id="rId10" Type="http://schemas.openxmlformats.org/officeDocument/2006/relationships/notesSlide" Target="../notesSlides/notesSlide6.xml"/><Relationship Id="rId19" Type="http://schemas.openxmlformats.org/officeDocument/2006/relationships/audio" Target="../media/audio37.wav"/><Relationship Id="rId31" Type="http://schemas.openxmlformats.org/officeDocument/2006/relationships/image" Target="../media/image41.png"/><Relationship Id="rId44" Type="http://schemas.openxmlformats.org/officeDocument/2006/relationships/image" Target="../media/image13.svg"/><Relationship Id="rId4" Type="http://schemas.openxmlformats.org/officeDocument/2006/relationships/audio" Target="../media/media12.wav"/><Relationship Id="rId9" Type="http://schemas.openxmlformats.org/officeDocument/2006/relationships/slideLayout" Target="../slideLayouts/slideLayout1.xml"/><Relationship Id="rId14" Type="http://schemas.openxmlformats.org/officeDocument/2006/relationships/audio" Target="../media/audio32.wav"/><Relationship Id="rId22" Type="http://schemas.openxmlformats.org/officeDocument/2006/relationships/audio" Target="../media/audio40.wav"/><Relationship Id="rId27" Type="http://schemas.openxmlformats.org/officeDocument/2006/relationships/image" Target="../media/image2.png"/><Relationship Id="rId30" Type="http://schemas.openxmlformats.org/officeDocument/2006/relationships/image" Target="../media/image40.png"/><Relationship Id="rId35" Type="http://schemas.openxmlformats.org/officeDocument/2006/relationships/image" Target="../media/image45.png"/><Relationship Id="rId43" Type="http://schemas.openxmlformats.org/officeDocument/2006/relationships/image" Target="../media/image12.png"/><Relationship Id="rId48" Type="http://schemas.openxmlformats.org/officeDocument/2006/relationships/image" Target="../media/image54.emf"/><Relationship Id="rId8" Type="http://schemas.openxmlformats.org/officeDocument/2006/relationships/audio" Target="../media/media14.wav"/><Relationship Id="rId3" Type="http://schemas.microsoft.com/office/2007/relationships/media" Target="../media/media12.wav"/><Relationship Id="rId12" Type="http://schemas.openxmlformats.org/officeDocument/2006/relationships/audio" Target="../media/audio31.mp3"/><Relationship Id="rId17" Type="http://schemas.openxmlformats.org/officeDocument/2006/relationships/audio" Target="../media/audio35.wav"/><Relationship Id="rId25" Type="http://schemas.openxmlformats.org/officeDocument/2006/relationships/audio" Target="../media/audio43.wav"/><Relationship Id="rId33" Type="http://schemas.openxmlformats.org/officeDocument/2006/relationships/image" Target="../media/image43.png"/><Relationship Id="rId38" Type="http://schemas.openxmlformats.org/officeDocument/2006/relationships/image" Target="../media/image48.png"/><Relationship Id="rId46" Type="http://schemas.openxmlformats.org/officeDocument/2006/relationships/image" Target="../media/image52.png"/><Relationship Id="rId20" Type="http://schemas.openxmlformats.org/officeDocument/2006/relationships/audio" Target="../media/audio38.wav"/><Relationship Id="rId41" Type="http://schemas.openxmlformats.org/officeDocument/2006/relationships/image" Target="../media/image51.jp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audio" Target="../media/audio1.wav"/><Relationship Id="rId18" Type="http://schemas.openxmlformats.org/officeDocument/2006/relationships/audio" Target="../media/audio36.wav"/><Relationship Id="rId26" Type="http://schemas.openxmlformats.org/officeDocument/2006/relationships/audio" Target="../media/audio44.wav"/><Relationship Id="rId39" Type="http://schemas.openxmlformats.org/officeDocument/2006/relationships/image" Target="../media/image49.png"/><Relationship Id="rId21" Type="http://schemas.openxmlformats.org/officeDocument/2006/relationships/audio" Target="../media/audio39.wav"/><Relationship Id="rId34" Type="http://schemas.openxmlformats.org/officeDocument/2006/relationships/image" Target="../media/image44.png"/><Relationship Id="rId42" Type="http://schemas.openxmlformats.org/officeDocument/2006/relationships/slide" Target="slide9.xml"/><Relationship Id="rId7" Type="http://schemas.microsoft.com/office/2007/relationships/media" Target="../media/media14.wav"/><Relationship Id="rId2" Type="http://schemas.openxmlformats.org/officeDocument/2006/relationships/audio" Target="../media/media11.wav"/><Relationship Id="rId16" Type="http://schemas.openxmlformats.org/officeDocument/2006/relationships/audio" Target="../media/audio34.wav"/><Relationship Id="rId29" Type="http://schemas.openxmlformats.org/officeDocument/2006/relationships/image" Target="../media/image39.png"/><Relationship Id="rId1" Type="http://schemas.microsoft.com/office/2007/relationships/media" Target="../media/media11.wav"/><Relationship Id="rId6" Type="http://schemas.openxmlformats.org/officeDocument/2006/relationships/audio" Target="../media/media13.wav"/><Relationship Id="rId11" Type="http://schemas.openxmlformats.org/officeDocument/2006/relationships/audio" Target="../media/audio30.wav"/><Relationship Id="rId24" Type="http://schemas.openxmlformats.org/officeDocument/2006/relationships/audio" Target="../media/audio42.wav"/><Relationship Id="rId32" Type="http://schemas.openxmlformats.org/officeDocument/2006/relationships/image" Target="../media/image42.png"/><Relationship Id="rId37" Type="http://schemas.openxmlformats.org/officeDocument/2006/relationships/image" Target="../media/image47.png"/><Relationship Id="rId40" Type="http://schemas.openxmlformats.org/officeDocument/2006/relationships/image" Target="../media/image50.png"/><Relationship Id="rId45" Type="http://schemas.openxmlformats.org/officeDocument/2006/relationships/image" Target="../media/image55.emf"/><Relationship Id="rId5" Type="http://schemas.microsoft.com/office/2007/relationships/media" Target="../media/media13.wav"/><Relationship Id="rId15" Type="http://schemas.openxmlformats.org/officeDocument/2006/relationships/audio" Target="../media/audio33.wav"/><Relationship Id="rId23" Type="http://schemas.openxmlformats.org/officeDocument/2006/relationships/audio" Target="../media/audio41.wav"/><Relationship Id="rId28" Type="http://schemas.openxmlformats.org/officeDocument/2006/relationships/image" Target="../media/image38.png"/><Relationship Id="rId36" Type="http://schemas.openxmlformats.org/officeDocument/2006/relationships/image" Target="../media/image46.png"/><Relationship Id="rId10" Type="http://schemas.openxmlformats.org/officeDocument/2006/relationships/notesSlide" Target="../notesSlides/notesSlide7.xml"/><Relationship Id="rId19" Type="http://schemas.openxmlformats.org/officeDocument/2006/relationships/audio" Target="../media/audio37.wav"/><Relationship Id="rId31" Type="http://schemas.openxmlformats.org/officeDocument/2006/relationships/image" Target="../media/image41.png"/><Relationship Id="rId44" Type="http://schemas.openxmlformats.org/officeDocument/2006/relationships/image" Target="../media/image13.svg"/><Relationship Id="rId4" Type="http://schemas.openxmlformats.org/officeDocument/2006/relationships/audio" Target="../media/media12.wav"/><Relationship Id="rId9" Type="http://schemas.openxmlformats.org/officeDocument/2006/relationships/slideLayout" Target="../slideLayouts/slideLayout1.xml"/><Relationship Id="rId14" Type="http://schemas.openxmlformats.org/officeDocument/2006/relationships/audio" Target="../media/audio32.wav"/><Relationship Id="rId22" Type="http://schemas.openxmlformats.org/officeDocument/2006/relationships/audio" Target="../media/audio40.wav"/><Relationship Id="rId27" Type="http://schemas.openxmlformats.org/officeDocument/2006/relationships/image" Target="../media/image2.png"/><Relationship Id="rId30" Type="http://schemas.openxmlformats.org/officeDocument/2006/relationships/image" Target="../media/image40.png"/><Relationship Id="rId35" Type="http://schemas.openxmlformats.org/officeDocument/2006/relationships/image" Target="../media/image45.png"/><Relationship Id="rId43" Type="http://schemas.openxmlformats.org/officeDocument/2006/relationships/image" Target="../media/image12.png"/><Relationship Id="rId8" Type="http://schemas.openxmlformats.org/officeDocument/2006/relationships/audio" Target="../media/media14.wav"/><Relationship Id="rId3" Type="http://schemas.microsoft.com/office/2007/relationships/media" Target="../media/media12.wav"/><Relationship Id="rId12" Type="http://schemas.openxmlformats.org/officeDocument/2006/relationships/audio" Target="../media/audio31.mp3"/><Relationship Id="rId17" Type="http://schemas.openxmlformats.org/officeDocument/2006/relationships/audio" Target="../media/audio35.wav"/><Relationship Id="rId25" Type="http://schemas.openxmlformats.org/officeDocument/2006/relationships/audio" Target="../media/audio43.wav"/><Relationship Id="rId33" Type="http://schemas.openxmlformats.org/officeDocument/2006/relationships/image" Target="../media/image43.png"/><Relationship Id="rId38" Type="http://schemas.openxmlformats.org/officeDocument/2006/relationships/image" Target="../media/image48.png"/><Relationship Id="rId20" Type="http://schemas.openxmlformats.org/officeDocument/2006/relationships/audio" Target="../media/audio38.wav"/><Relationship Id="rId41" Type="http://schemas.openxmlformats.org/officeDocument/2006/relationships/image" Target="../media/image5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3" Type="http://schemas.microsoft.com/office/2007/relationships/media" Target="../media/media16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8.png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microsoft.com/office/2007/relationships/media" Target="../media/media17.mov"/><Relationship Id="rId11" Type="http://schemas.openxmlformats.org/officeDocument/2006/relationships/image" Target="../media/image57.png"/><Relationship Id="rId5" Type="http://schemas.openxmlformats.org/officeDocument/2006/relationships/video" Target="NULL" TargetMode="External"/><Relationship Id="rId10" Type="http://schemas.openxmlformats.org/officeDocument/2006/relationships/image" Target="../media/image56.png"/><Relationship Id="rId4" Type="http://schemas.openxmlformats.org/officeDocument/2006/relationships/audio" Target="../media/media16.mp3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a module" descr="Tea module">
            <a:hlinkClick r:id="" action="ppaction://media"/>
            <a:extLst>
              <a:ext uri="{FF2B5EF4-FFF2-40B4-BE49-F238E27FC236}">
                <a16:creationId xmlns:a16="http://schemas.microsoft.com/office/drawing/2014/main" id="{53D8D0F5-03BA-7D4C-B0ED-F65FF71FFA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857461" y="640572"/>
            <a:ext cx="812800" cy="812800"/>
          </a:xfrm>
          <a:prstGeom prst="rect">
            <a:avLst/>
          </a:prstGeom>
        </p:spPr>
      </p:pic>
      <p:pic>
        <p:nvPicPr>
          <p:cNvPr id="12" name="Mouse%20Click%20-%20Sound%20Effect%20(HD).mp3" descr="Mouse%20Click%20-%20Sound%20Effect%20(HD).mp3">
            <a:hlinkClick r:id="" action="ppaction://media"/>
            <a:extLst>
              <a:ext uri="{FF2B5EF4-FFF2-40B4-BE49-F238E27FC236}">
                <a16:creationId xmlns:a16="http://schemas.microsoft.com/office/drawing/2014/main" id="{690130D4-9282-314A-8E8B-A1D7C82F37F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0CF5355-1695-8A42-B821-B8B0AA96437B}"/>
              </a:ext>
            </a:extLst>
          </p:cNvPr>
          <p:cNvSpPr/>
          <p:nvPr/>
        </p:nvSpPr>
        <p:spPr>
          <a:xfrm>
            <a:off x="-1" y="0"/>
            <a:ext cx="8420101" cy="68580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7DE02C4-B47D-964D-ABF9-FE234FEAB9CF}"/>
              </a:ext>
            </a:extLst>
          </p:cNvPr>
          <p:cNvSpPr/>
          <p:nvPr/>
        </p:nvSpPr>
        <p:spPr>
          <a:xfrm>
            <a:off x="149722" y="147013"/>
            <a:ext cx="8095602" cy="6563974"/>
          </a:xfrm>
          <a:prstGeom prst="rect">
            <a:avLst/>
          </a:prstGeom>
          <a:noFill/>
          <a:ln w="114300" cap="flat" cmpd="tri">
            <a:solidFill>
              <a:srgbClr val="C5AB58">
                <a:alpha val="62000"/>
              </a:srgbClr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095602"/>
                      <a:gd name="connsiteY0" fmla="*/ 0 h 6563974"/>
                      <a:gd name="connsiteX1" fmla="*/ 8095602 w 8095602"/>
                      <a:gd name="connsiteY1" fmla="*/ 0 h 6563974"/>
                      <a:gd name="connsiteX2" fmla="*/ 8095602 w 8095602"/>
                      <a:gd name="connsiteY2" fmla="*/ 6563974 h 6563974"/>
                      <a:gd name="connsiteX3" fmla="*/ 0 w 8095602"/>
                      <a:gd name="connsiteY3" fmla="*/ 6563974 h 6563974"/>
                      <a:gd name="connsiteX4" fmla="*/ 0 w 8095602"/>
                      <a:gd name="connsiteY4" fmla="*/ 0 h 6563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95602" h="6563974" extrusionOk="0">
                        <a:moveTo>
                          <a:pt x="0" y="0"/>
                        </a:moveTo>
                        <a:cubicBezTo>
                          <a:pt x="2394762" y="118645"/>
                          <a:pt x="6278727" y="116012"/>
                          <a:pt x="8095602" y="0"/>
                        </a:cubicBezTo>
                        <a:cubicBezTo>
                          <a:pt x="7962720" y="2555445"/>
                          <a:pt x="8180553" y="3550589"/>
                          <a:pt x="8095602" y="6563974"/>
                        </a:cubicBezTo>
                        <a:cubicBezTo>
                          <a:pt x="5225188" y="6698574"/>
                          <a:pt x="2764786" y="6406778"/>
                          <a:pt x="0" y="6563974"/>
                        </a:cubicBezTo>
                        <a:cubicBezTo>
                          <a:pt x="-20187" y="3797043"/>
                          <a:pt x="-152480" y="21633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 descr="Cursor with solid fill">
            <a:extLst>
              <a:ext uri="{FF2B5EF4-FFF2-40B4-BE49-F238E27FC236}">
                <a16:creationId xmlns:a16="http://schemas.microsoft.com/office/drawing/2014/main" id="{5D33375B-4FFD-C643-B1CC-08B2D29BC6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01435" y="5769518"/>
            <a:ext cx="445507" cy="44550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6C6D1EBF-6D43-044C-AD9B-AD7E8D480D0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457" r="11021"/>
          <a:stretch/>
        </p:blipFill>
        <p:spPr>
          <a:xfrm>
            <a:off x="2817982" y="724129"/>
            <a:ext cx="2756309" cy="863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27E4994-91DA-D742-971A-2269F88EFC1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4609"/>
          <a:stretch/>
        </p:blipFill>
        <p:spPr>
          <a:xfrm>
            <a:off x="2755622" y="2552872"/>
            <a:ext cx="2938836" cy="210252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D441882-030C-FC40-B1A0-432F8D25160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305050" y="1243294"/>
            <a:ext cx="3810000" cy="762000"/>
          </a:xfrm>
          <a:prstGeom prst="rect">
            <a:avLst/>
          </a:prstGeom>
        </p:spPr>
      </p:pic>
      <p:pic>
        <p:nvPicPr>
          <p:cNvPr id="5" name="Graphic 4" descr="Circle with left arrow with solid fill">
            <a:hlinkClick r:id="rId13" action="ppaction://hlinksldjump">
              <a:snd r:embed="rId14" name="91926__tim-kahn__ding.wav"/>
            </a:hlinkClick>
            <a:extLst>
              <a:ext uri="{FF2B5EF4-FFF2-40B4-BE49-F238E27FC236}">
                <a16:creationId xmlns:a16="http://schemas.microsoft.com/office/drawing/2014/main" id="{AA4AE015-31B7-1848-80B5-223195A032C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800000">
            <a:off x="3881576" y="5441646"/>
            <a:ext cx="596986" cy="596986"/>
          </a:xfrm>
          <a:prstGeom prst="rect">
            <a:avLst/>
          </a:prstGeom>
          <a:effectLst/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FDFB1CBA-C79F-5343-9047-28BF736DA183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5475" r="37756"/>
          <a:stretch/>
        </p:blipFill>
        <p:spPr>
          <a:xfrm>
            <a:off x="8420100" y="0"/>
            <a:ext cx="3771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638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7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10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10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AB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Picture 55">
            <a:extLst>
              <a:ext uri="{FF2B5EF4-FFF2-40B4-BE49-F238E27FC236}">
                <a16:creationId xmlns:a16="http://schemas.microsoft.com/office/drawing/2014/main" id="{6144BB43-C9EA-C84E-8C99-D2FB724AB8D2}"/>
              </a:ext>
            </a:extLst>
          </p:cNvPr>
          <p:cNvPicPr>
            <a:picLocks noChangeAspect="1"/>
          </p:cNvPicPr>
          <p:nvPr/>
        </p:nvPicPr>
        <p:blipFill rotWithShape="1">
          <a:blip r:embed="rId20">
            <a:alphaModFix amt="85000"/>
          </a:blip>
          <a:srcRect l="18516" r="45898"/>
          <a:stretch/>
        </p:blipFill>
        <p:spPr>
          <a:xfrm>
            <a:off x="8386158" y="1"/>
            <a:ext cx="3809584" cy="6857999"/>
          </a:xfrm>
          <a:prstGeom prst="rect">
            <a:avLst/>
          </a:prstGeom>
        </p:spPr>
      </p:pic>
      <p:pic>
        <p:nvPicPr>
          <p:cNvPr id="33" name="SO what" descr="SO what">
            <a:hlinkClick r:id="" action="ppaction://media"/>
            <a:extLst>
              <a:ext uri="{FF2B5EF4-FFF2-40B4-BE49-F238E27FC236}">
                <a16:creationId xmlns:a16="http://schemas.microsoft.com/office/drawing/2014/main" id="{296CE545-2158-CF48-B305-33AE72A463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532789" y="472585"/>
            <a:ext cx="812800" cy="812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BE09225-FFB3-AB40-9F6B-2A691268CEC8}"/>
              </a:ext>
            </a:extLst>
          </p:cNvPr>
          <p:cNvSpPr/>
          <p:nvPr/>
        </p:nvSpPr>
        <p:spPr>
          <a:xfrm>
            <a:off x="-1" y="0"/>
            <a:ext cx="8380101" cy="6858000"/>
          </a:xfrm>
          <a:prstGeom prst="rect">
            <a:avLst/>
          </a:prstGeom>
          <a:solidFill>
            <a:srgbClr val="F4EA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DE4664E-0464-704A-91D8-8E9FD70BDAD1}"/>
              </a:ext>
            </a:extLst>
          </p:cNvPr>
          <p:cNvSpPr/>
          <p:nvPr/>
        </p:nvSpPr>
        <p:spPr>
          <a:xfrm>
            <a:off x="236577" y="2509422"/>
            <a:ext cx="7900757" cy="1269063"/>
          </a:xfrm>
          <a:prstGeom prst="rect">
            <a:avLst/>
          </a:prstGeom>
          <a:solidFill>
            <a:srgbClr val="C5AB58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5AB58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2FF862F-E407-BF44-94FE-DB8F85EEA051}"/>
              </a:ext>
            </a:extLst>
          </p:cNvPr>
          <p:cNvSpPr txBox="1"/>
          <p:nvPr/>
        </p:nvSpPr>
        <p:spPr>
          <a:xfrm>
            <a:off x="277689" y="1389572"/>
            <a:ext cx="78185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C5AB58"/>
                </a:solidFill>
                <a:latin typeface="Papyrus" panose="020B0602040200020303" pitchFamily="34" charset="77"/>
                <a:ea typeface="Verdana" panose="020B0604030504040204" pitchFamily="34" charset="0"/>
                <a:cs typeface="Verdana" panose="020B0604030504040204" pitchFamily="34" charset="0"/>
              </a:rPr>
              <a:t>Teas all have their unique style of flavour, along with appearance, aroma, flavour and mouth feel. </a:t>
            </a:r>
          </a:p>
          <a:p>
            <a:pPr algn="ctr"/>
            <a:endParaRPr lang="en-GB" dirty="0">
              <a:solidFill>
                <a:srgbClr val="C5AB58"/>
              </a:solidFill>
              <a:latin typeface="Papyrus" panose="020B0602040200020303" pitchFamily="34" charset="77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en-GB" sz="1400" dirty="0">
                <a:solidFill>
                  <a:srgbClr val="C5AB58"/>
                </a:solidFill>
                <a:latin typeface="Papyrus" panose="020B0602040200020303" pitchFamily="34" charset="77"/>
                <a:ea typeface="Verdana" panose="020B0604030504040204" pitchFamily="34" charset="0"/>
                <a:cs typeface="Verdana" panose="020B0604030504040204" pitchFamily="34" charset="0"/>
              </a:rPr>
              <a:t>Milk and sugar are common additions to teas, however they do alter the flavour, therefore many prefer the raw taste of the tea.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C93F543F-CB02-944F-BBA6-500FA3C51772}"/>
              </a:ext>
            </a:extLst>
          </p:cNvPr>
          <p:cNvSpPr/>
          <p:nvPr/>
        </p:nvSpPr>
        <p:spPr>
          <a:xfrm>
            <a:off x="172025" y="147013"/>
            <a:ext cx="8029866" cy="6563974"/>
          </a:xfrm>
          <a:prstGeom prst="rect">
            <a:avLst/>
          </a:prstGeom>
          <a:noFill/>
          <a:ln w="114300" cap="flat" cmpd="tri">
            <a:solidFill>
              <a:srgbClr val="C5AB58">
                <a:alpha val="62000"/>
              </a:srgbClr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095602"/>
                      <a:gd name="connsiteY0" fmla="*/ 0 h 6563974"/>
                      <a:gd name="connsiteX1" fmla="*/ 8095602 w 8095602"/>
                      <a:gd name="connsiteY1" fmla="*/ 0 h 6563974"/>
                      <a:gd name="connsiteX2" fmla="*/ 8095602 w 8095602"/>
                      <a:gd name="connsiteY2" fmla="*/ 6563974 h 6563974"/>
                      <a:gd name="connsiteX3" fmla="*/ 0 w 8095602"/>
                      <a:gd name="connsiteY3" fmla="*/ 6563974 h 6563974"/>
                      <a:gd name="connsiteX4" fmla="*/ 0 w 8095602"/>
                      <a:gd name="connsiteY4" fmla="*/ 0 h 6563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95602" h="6563974" extrusionOk="0">
                        <a:moveTo>
                          <a:pt x="0" y="0"/>
                        </a:moveTo>
                        <a:cubicBezTo>
                          <a:pt x="2394762" y="118645"/>
                          <a:pt x="6278727" y="116012"/>
                          <a:pt x="8095602" y="0"/>
                        </a:cubicBezTo>
                        <a:cubicBezTo>
                          <a:pt x="7962720" y="2555445"/>
                          <a:pt x="8180553" y="3550589"/>
                          <a:pt x="8095602" y="6563974"/>
                        </a:cubicBezTo>
                        <a:cubicBezTo>
                          <a:pt x="5225188" y="6698574"/>
                          <a:pt x="2764786" y="6406778"/>
                          <a:pt x="0" y="6563974"/>
                        </a:cubicBezTo>
                        <a:cubicBezTo>
                          <a:pt x="-20187" y="3797043"/>
                          <a:pt x="-152480" y="21633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73F3A6F5-7B27-FC41-86EA-D527CB3F798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709836" y="338009"/>
            <a:ext cx="4954241" cy="1100942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595F9D5C-AE3F-BD4A-9392-42B5B44CE8D6}"/>
              </a:ext>
            </a:extLst>
          </p:cNvPr>
          <p:cNvGrpSpPr/>
          <p:nvPr/>
        </p:nvGrpSpPr>
        <p:grpSpPr>
          <a:xfrm>
            <a:off x="479344" y="2576760"/>
            <a:ext cx="1372492" cy="1192227"/>
            <a:chOff x="332711" y="5391257"/>
            <a:chExt cx="1372492" cy="1192227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117191B-1B43-0F46-B7F4-818F5AB8201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/>
            <a:srcRect r="74035" b="30667"/>
            <a:stretch/>
          </p:blipFill>
          <p:spPr>
            <a:xfrm>
              <a:off x="619132" y="5391257"/>
              <a:ext cx="790512" cy="804571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B57A0427-7F35-CD42-84E2-377C351F7BD0}"/>
                </a:ext>
              </a:extLst>
            </p:cNvPr>
            <p:cNvSpPr/>
            <p:nvPr/>
          </p:nvSpPr>
          <p:spPr>
            <a:xfrm>
              <a:off x="332711" y="6214152"/>
              <a:ext cx="13724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latin typeface="Trattatello" panose="020F0403020200020303" pitchFamily="34" charset="0"/>
                </a:rPr>
                <a:t>WHITE TEA</a:t>
              </a:r>
              <a:endParaRPr lang="en-US" b="1" dirty="0">
                <a:latin typeface="Trattatello" panose="020F0403020200020303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AD6C9AC-A3F3-3A45-A953-A974FB8CE2B9}"/>
              </a:ext>
            </a:extLst>
          </p:cNvPr>
          <p:cNvGrpSpPr/>
          <p:nvPr/>
        </p:nvGrpSpPr>
        <p:grpSpPr>
          <a:xfrm>
            <a:off x="4573905" y="2581876"/>
            <a:ext cx="1330814" cy="1196281"/>
            <a:chOff x="2405686" y="5407775"/>
            <a:chExt cx="1330814" cy="1196281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5939176-E98B-544B-B7B6-E7126D3D5C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/>
            <a:srcRect l="25819" r="50054" b="30103"/>
            <a:stretch/>
          </p:blipFill>
          <p:spPr>
            <a:xfrm>
              <a:off x="2715499" y="5407775"/>
              <a:ext cx="736040" cy="812768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9194991-3495-2248-AEE1-A21975A51341}"/>
                </a:ext>
              </a:extLst>
            </p:cNvPr>
            <p:cNvSpPr/>
            <p:nvPr/>
          </p:nvSpPr>
          <p:spPr>
            <a:xfrm>
              <a:off x="2405686" y="6234724"/>
              <a:ext cx="13308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latin typeface="Trattatello" panose="020F0403020200020303" pitchFamily="34" charset="0"/>
                </a:rPr>
                <a:t>GREEN TEA</a:t>
              </a:r>
              <a:endParaRPr lang="en-US" b="1" dirty="0">
                <a:latin typeface="Trattatello" panose="020F0403020200020303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89ACF8A-8E8A-FC4F-8185-FC9E2DBDD57F}"/>
              </a:ext>
            </a:extLst>
          </p:cNvPr>
          <p:cNvGrpSpPr/>
          <p:nvPr/>
        </p:nvGrpSpPr>
        <p:grpSpPr>
          <a:xfrm>
            <a:off x="2455479" y="2576760"/>
            <a:ext cx="1477712" cy="1195773"/>
            <a:chOff x="4466136" y="5384606"/>
            <a:chExt cx="1477712" cy="1195773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5ADFA477-159F-514B-BFA0-C2D0840F6FA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/>
            <a:srcRect l="49575" r="26250" b="32117"/>
            <a:stretch/>
          </p:blipFill>
          <p:spPr>
            <a:xfrm>
              <a:off x="4853085" y="5384606"/>
              <a:ext cx="736040" cy="787776"/>
            </a:xfrm>
            <a:prstGeom prst="rect">
              <a:avLst/>
            </a:prstGeom>
          </p:spPr>
        </p:pic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46055EF5-2452-7447-BE47-275B7D16A3A9}"/>
                </a:ext>
              </a:extLst>
            </p:cNvPr>
            <p:cNvSpPr/>
            <p:nvPr/>
          </p:nvSpPr>
          <p:spPr>
            <a:xfrm>
              <a:off x="4466136" y="6211047"/>
              <a:ext cx="14777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latin typeface="Trattatello" panose="020F0403020200020303" pitchFamily="34" charset="0"/>
                </a:rPr>
                <a:t>OOLONG TEA</a:t>
              </a:r>
              <a:endParaRPr lang="en-US" b="1" dirty="0">
                <a:latin typeface="Trattatello" panose="020F0403020200020303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697F20AA-95D6-0246-95C7-3BCDD5738424}"/>
              </a:ext>
            </a:extLst>
          </p:cNvPr>
          <p:cNvGrpSpPr/>
          <p:nvPr/>
        </p:nvGrpSpPr>
        <p:grpSpPr>
          <a:xfrm>
            <a:off x="6532789" y="2577593"/>
            <a:ext cx="1258421" cy="1200564"/>
            <a:chOff x="6815769" y="5408672"/>
            <a:chExt cx="1258421" cy="1200564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F984AAC8-053D-9048-BA97-43E31DE2CA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3"/>
            <a:srcRect l="72536" r="3289" b="32117"/>
            <a:stretch/>
          </p:blipFill>
          <p:spPr>
            <a:xfrm>
              <a:off x="7066891" y="5408672"/>
              <a:ext cx="736041" cy="787776"/>
            </a:xfrm>
            <a:prstGeom prst="rect">
              <a:avLst/>
            </a:prstGeom>
          </p:spPr>
        </p:pic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C3099147-E2FB-CA40-9BF8-6F39CEAAE7BB}"/>
                </a:ext>
              </a:extLst>
            </p:cNvPr>
            <p:cNvSpPr/>
            <p:nvPr/>
          </p:nvSpPr>
          <p:spPr>
            <a:xfrm>
              <a:off x="6815769" y="6239904"/>
              <a:ext cx="12584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latin typeface="Trattatello" panose="020F0403020200020303" pitchFamily="34" charset="0"/>
                </a:rPr>
                <a:t>BLACK TEA</a:t>
              </a:r>
              <a:endParaRPr lang="en-US" b="1" dirty="0">
                <a:latin typeface="Trattatello" panose="020F0403020200020303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C283FE9-2F13-ED46-8AB1-3A183BF18498}"/>
              </a:ext>
            </a:extLst>
          </p:cNvPr>
          <p:cNvGrpSpPr/>
          <p:nvPr/>
        </p:nvGrpSpPr>
        <p:grpSpPr>
          <a:xfrm>
            <a:off x="284905" y="3570802"/>
            <a:ext cx="1782098" cy="2570092"/>
            <a:chOff x="284905" y="3570802"/>
            <a:chExt cx="1782098" cy="2570092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E7FF109-F8BF-D649-AA79-C2D1D522FBBA}"/>
                </a:ext>
              </a:extLst>
            </p:cNvPr>
            <p:cNvSpPr/>
            <p:nvPr/>
          </p:nvSpPr>
          <p:spPr>
            <a:xfrm>
              <a:off x="284905" y="4571234"/>
              <a:ext cx="1782098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6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Mellow, floral and refreshing. Silver needle is a popular tea leaf in this particular category.</a:t>
              </a:r>
              <a:endParaRPr lang="en-GB" sz="1600" dirty="0">
                <a:solidFill>
                  <a:srgbClr val="C5AB58"/>
                </a:solidFill>
                <a:effectLst/>
                <a:latin typeface="Papyrus" panose="020B0602040200020303" pitchFamily="34" charset="77"/>
              </a:endParaRP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E790901-790D-BD48-9680-04B9DFA87E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653189" y="3570802"/>
              <a:ext cx="1015663" cy="1015663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27B342D-F152-B849-B6A9-48B50EFF2810}"/>
              </a:ext>
            </a:extLst>
          </p:cNvPr>
          <p:cNvGrpSpPr/>
          <p:nvPr/>
        </p:nvGrpSpPr>
        <p:grpSpPr>
          <a:xfrm>
            <a:off x="2222930" y="4101399"/>
            <a:ext cx="1928382" cy="2272557"/>
            <a:chOff x="2222930" y="4101399"/>
            <a:chExt cx="1928382" cy="227255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95DE58D-62AD-4D4C-9D6F-F8153774E3D4}"/>
                </a:ext>
              </a:extLst>
            </p:cNvPr>
            <p:cNvSpPr/>
            <p:nvPr/>
          </p:nvSpPr>
          <p:spPr>
            <a:xfrm>
              <a:off x="2222930" y="4558074"/>
              <a:ext cx="1928382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6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varies wildly in flavour due to their wide range </a:t>
              </a:r>
              <a:r>
                <a:rPr lang="en-GB" sz="1600" b="1" dirty="0">
                  <a:solidFill>
                    <a:srgbClr val="C5AB58"/>
                  </a:solidFill>
                  <a:latin typeface="Papyrus" panose="020B0602040200020303" pitchFamily="34" charset="77"/>
                </a:rPr>
                <a:t>of</a:t>
              </a:r>
              <a:r>
                <a:rPr lang="en-GB" sz="16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 </a:t>
              </a:r>
            </a:p>
            <a:p>
              <a:pPr algn="ctr"/>
              <a:r>
                <a:rPr lang="en-GB" sz="16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oxidation levels. Common tasting notes are: floral, sweet &amp; toasty.</a:t>
              </a:r>
              <a:endParaRPr lang="en-GB" sz="1600" dirty="0">
                <a:solidFill>
                  <a:srgbClr val="C5AB58"/>
                </a:solidFill>
                <a:effectLst/>
                <a:latin typeface="Papyrus" panose="020B0602040200020303" pitchFamily="34" charset="77"/>
              </a:endParaRP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FCC9C4D-C1EB-214E-843F-6BA6718B7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2882077" y="4101399"/>
              <a:ext cx="679798" cy="313753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1648152-1188-1443-BBB6-286E6142327B}"/>
              </a:ext>
            </a:extLst>
          </p:cNvPr>
          <p:cNvGrpSpPr/>
          <p:nvPr/>
        </p:nvGrpSpPr>
        <p:grpSpPr>
          <a:xfrm>
            <a:off x="4344310" y="4101399"/>
            <a:ext cx="1782098" cy="2272557"/>
            <a:chOff x="4344310" y="4101399"/>
            <a:chExt cx="1782098" cy="227255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4147F17-9CB3-954F-859D-B237B622FA8D}"/>
                </a:ext>
              </a:extLst>
            </p:cNvPr>
            <p:cNvSpPr/>
            <p:nvPr/>
          </p:nvSpPr>
          <p:spPr>
            <a:xfrm>
              <a:off x="4344310" y="4558074"/>
              <a:ext cx="1782098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GB" sz="16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Vegetal and grassy notes. Matcha is a popular powdered by-product, used in many ways.</a:t>
              </a:r>
              <a:endParaRPr lang="en-GB" sz="1600" dirty="0">
                <a:solidFill>
                  <a:srgbClr val="C5AB58"/>
                </a:solidFill>
                <a:effectLst/>
                <a:latin typeface="Papyrus" panose="020B0602040200020303" pitchFamily="34" charset="77"/>
              </a:endParaRP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3D3E9EC6-24E9-7641-9CE5-D108BC27EB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4928168" y="4101399"/>
              <a:ext cx="679798" cy="313753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972269A-5D12-FB4B-92EA-106199769812}"/>
              </a:ext>
            </a:extLst>
          </p:cNvPr>
          <p:cNvGrpSpPr/>
          <p:nvPr/>
        </p:nvGrpSpPr>
        <p:grpSpPr>
          <a:xfrm>
            <a:off x="6195127" y="4101399"/>
            <a:ext cx="1913453" cy="2270988"/>
            <a:chOff x="6195127" y="4101399"/>
            <a:chExt cx="1913453" cy="227098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2381389-6B3C-564D-9C2C-E0771E5582B7}"/>
                </a:ext>
              </a:extLst>
            </p:cNvPr>
            <p:cNvSpPr/>
            <p:nvPr/>
          </p:nvSpPr>
          <p:spPr>
            <a:xfrm>
              <a:off x="6195127" y="4556505"/>
              <a:ext cx="1913453" cy="1815882"/>
            </a:xfrm>
            <a:prstGeom prst="rect">
              <a:avLst/>
            </a:prstGeom>
          </p:spPr>
          <p:txBody>
            <a:bodyPr wrap="square" lIns="90000">
              <a:spAutoFit/>
            </a:bodyPr>
            <a:lstStyle/>
            <a:p>
              <a:pPr algn="ctr"/>
              <a:r>
                <a:rPr lang="en-GB" sz="16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Dark and malty flavour. Generally stronger than other teas. English Breakfast is a popular blend  of this category.</a:t>
              </a:r>
              <a:endParaRPr lang="en-GB" sz="1600" dirty="0">
                <a:solidFill>
                  <a:srgbClr val="C5AB58"/>
                </a:solidFill>
                <a:effectLst/>
                <a:latin typeface="Papyrus" panose="020B0602040200020303" pitchFamily="34" charset="77"/>
              </a:endParaRP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427A3763-6BFF-E744-ADFC-9640B2C8D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6838429" y="4101399"/>
              <a:ext cx="679798" cy="314806"/>
            </a:xfrm>
            <a:prstGeom prst="rect">
              <a:avLst/>
            </a:prstGeom>
          </p:spPr>
        </p:pic>
      </p:grpSp>
      <p:pic>
        <p:nvPicPr>
          <p:cNvPr id="64" name="Graphic 63" descr="Circle with left arrow with solid fill">
            <a:hlinkClick r:id="" action="ppaction://noaction">
              <a:snd r:embed="rId14" name="91926__tim-kahn__ding.wav"/>
            </a:hlinkClick>
            <a:extLst>
              <a:ext uri="{FF2B5EF4-FFF2-40B4-BE49-F238E27FC236}">
                <a16:creationId xmlns:a16="http://schemas.microsoft.com/office/drawing/2014/main" id="{35F495C7-B8CE-1E4E-A301-7860EE21344C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 rot="10800000">
            <a:off x="9866407" y="5861901"/>
            <a:ext cx="849086" cy="849086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3494C9EF-E3AB-2D46-B33B-094A2F46289A}"/>
              </a:ext>
            </a:extLst>
          </p:cNvPr>
          <p:cNvSpPr/>
          <p:nvPr/>
        </p:nvSpPr>
        <p:spPr>
          <a:xfrm>
            <a:off x="571351" y="2059120"/>
            <a:ext cx="1978418" cy="3370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87A885D1-5BA6-164E-8072-EEE05022457E}"/>
              </a:ext>
            </a:extLst>
          </p:cNvPr>
          <p:cNvSpPr txBox="1"/>
          <p:nvPr/>
        </p:nvSpPr>
        <p:spPr>
          <a:xfrm>
            <a:off x="-6329" y="160472"/>
            <a:ext cx="381808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Rockwell Nova Light" panose="020F0302020204030204" pitchFamily="34" charset="0"/>
                <a:cs typeface="Rockwell Nova Light" panose="020F0302020204030204" pitchFamily="34" charset="0"/>
              </a:rPr>
              <a:t>OK, SO ARE THERE ANY HEALTH BENEFITS?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5F211977-644A-2346-B7C6-CC4978C1520D}"/>
              </a:ext>
            </a:extLst>
          </p:cNvPr>
          <p:cNvSpPr/>
          <p:nvPr/>
        </p:nvSpPr>
        <p:spPr>
          <a:xfrm>
            <a:off x="1943" y="993959"/>
            <a:ext cx="377998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latin typeface="ACADEMY ENGRAVED LET PLAIN:1.0" panose="02000000000000000000" pitchFamily="2" charset="0"/>
              </a:rPr>
              <a:t>White tea</a:t>
            </a:r>
            <a:r>
              <a:rPr lang="en-GB" sz="1400" dirty="0">
                <a:latin typeface="ACADEMY ENGRAVED LET PLAIN:1.0" panose="02000000000000000000" pitchFamily="2" charset="0"/>
              </a:rPr>
              <a:t> - Antioxidants are found in this tea which promote heart health and strength by lowering bad </a:t>
            </a:r>
            <a:r>
              <a:rPr lang="en-GB" sz="1400" b="1" dirty="0">
                <a:latin typeface="ACADEMY ENGRAVED LET PLAIN:1.0" panose="02000000000000000000" pitchFamily="2" charset="0"/>
              </a:rPr>
              <a:t>cholesterol</a:t>
            </a:r>
            <a:r>
              <a:rPr lang="en-GB" sz="1400" dirty="0">
                <a:latin typeface="ACADEMY ENGRAVED LET PLAIN:1.0" panose="02000000000000000000" pitchFamily="2" charset="0"/>
              </a:rPr>
              <a:t> levels and strengthening blood vessels. Silver Needle White Tea may also aid in preventing blood clots that are responsible for heart attacks and strokes.</a:t>
            </a:r>
            <a:endParaRPr lang="en-GB" sz="1400" dirty="0">
              <a:effectLst/>
              <a:latin typeface="ACADEMY ENGRAVED LET PLAIN:1.0" panose="02000000000000000000" pitchFamily="2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076EFA29-A811-D142-BBAA-ED25159CD56E}"/>
              </a:ext>
            </a:extLst>
          </p:cNvPr>
          <p:cNvSpPr/>
          <p:nvPr/>
        </p:nvSpPr>
        <p:spPr>
          <a:xfrm>
            <a:off x="1943" y="2774995"/>
            <a:ext cx="377998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latin typeface="ACADEMY ENGRAVED LET PLAIN:1.0" panose="02000000000000000000" pitchFamily="2" charset="0"/>
              </a:rPr>
              <a:t>Green tea </a:t>
            </a:r>
            <a:r>
              <a:rPr lang="en-GB" sz="1400" dirty="0">
                <a:latin typeface="ACADEMY ENGRAVED LET PLAIN:1.0" panose="02000000000000000000" pitchFamily="2" charset="0"/>
              </a:rPr>
              <a:t>– Green tea has been shown to improve blood flow and lower cholesterol. A 2013 review of many studies found green tea helped prevent a range of heart-related issues, from high blood pressure to congestive heart failure.</a:t>
            </a:r>
            <a:endParaRPr lang="en-GB" sz="1400" dirty="0">
              <a:effectLst/>
              <a:latin typeface="ACADEMY ENGRAVED LET PLAIN:1.0" panose="02000000000000000000" pitchFamily="2" charset="0"/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AF164B9-A1A8-DE43-A269-3315D7CC82F5}"/>
              </a:ext>
            </a:extLst>
          </p:cNvPr>
          <p:cNvSpPr/>
          <p:nvPr/>
        </p:nvSpPr>
        <p:spPr>
          <a:xfrm>
            <a:off x="1943" y="4358140"/>
            <a:ext cx="3779986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latin typeface="ACADEMY ENGRAVED LET PLAIN:1.0" panose="02000000000000000000" pitchFamily="2" charset="0"/>
              </a:rPr>
              <a:t>Oolong tea </a:t>
            </a:r>
            <a:r>
              <a:rPr lang="en-GB" sz="1400" dirty="0">
                <a:latin typeface="ACADEMY ENGRAVED LET PLAIN:1.0" panose="02000000000000000000" pitchFamily="2" charset="0"/>
              </a:rPr>
              <a:t>– Oolong has benefits for the heart, brain, bone and dental health. In addition, it may boost your metabolism, decrease your risk of developing type 2 diabetes and protect against certain types of cancer.</a:t>
            </a:r>
            <a:endParaRPr lang="en-GB" sz="1400" dirty="0">
              <a:effectLst/>
              <a:latin typeface="ACADEMY ENGRAVED LET PLAIN:1.0" panose="02000000000000000000" pitchFamily="2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BC5C394-F91D-CA41-9820-9E1460B2546E}"/>
              </a:ext>
            </a:extLst>
          </p:cNvPr>
          <p:cNvSpPr/>
          <p:nvPr/>
        </p:nvSpPr>
        <p:spPr>
          <a:xfrm>
            <a:off x="6369" y="5724279"/>
            <a:ext cx="37799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latin typeface="ACADEMY ENGRAVED LET PLAIN:1.0" panose="02000000000000000000" pitchFamily="2" charset="0"/>
              </a:rPr>
              <a:t>Black Tea </a:t>
            </a:r>
            <a:r>
              <a:rPr lang="en-GB" sz="1400" dirty="0">
                <a:latin typeface="ACADEMY ENGRAVED LET PLAIN:1.0" panose="02000000000000000000" pitchFamily="2" charset="0"/>
              </a:rPr>
              <a:t>- Nutrients in black tea may reduce the risk of several cancers protect the heart against atherosclerosis, and help maintain healthy blood pressure.</a:t>
            </a:r>
            <a:endParaRPr lang="en-GB" sz="1400" dirty="0">
              <a:effectLst/>
              <a:latin typeface="ACADEMY ENGRAVED LET PLAIN:1.0" panose="02000000000000000000" pitchFamily="2" charset="0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4820E9C1-4213-DD46-89F6-E14C15832DE5}"/>
              </a:ext>
            </a:extLst>
          </p:cNvPr>
          <p:cNvCxnSpPr>
            <a:cxnSpLocks/>
          </p:cNvCxnSpPr>
          <p:nvPr/>
        </p:nvCxnSpPr>
        <p:spPr>
          <a:xfrm>
            <a:off x="183688" y="2590219"/>
            <a:ext cx="3423131" cy="0"/>
          </a:xfrm>
          <a:prstGeom prst="line">
            <a:avLst/>
          </a:prstGeom>
          <a:ln w="2857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A2539203-F235-5A40-BC30-58B08B250890}"/>
              </a:ext>
            </a:extLst>
          </p:cNvPr>
          <p:cNvCxnSpPr>
            <a:cxnSpLocks/>
          </p:cNvCxnSpPr>
          <p:nvPr/>
        </p:nvCxnSpPr>
        <p:spPr>
          <a:xfrm>
            <a:off x="183688" y="4159990"/>
            <a:ext cx="3423131" cy="0"/>
          </a:xfrm>
          <a:prstGeom prst="line">
            <a:avLst/>
          </a:prstGeom>
          <a:ln w="2857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2D687119-F4FB-D741-B1C8-16F9554C3F16}"/>
              </a:ext>
            </a:extLst>
          </p:cNvPr>
          <p:cNvCxnSpPr>
            <a:cxnSpLocks/>
          </p:cNvCxnSpPr>
          <p:nvPr/>
        </p:nvCxnSpPr>
        <p:spPr>
          <a:xfrm>
            <a:off x="183688" y="5527691"/>
            <a:ext cx="3423131" cy="0"/>
          </a:xfrm>
          <a:prstGeom prst="line">
            <a:avLst/>
          </a:prstGeom>
          <a:ln w="28575" cmpd="dbl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Graphic 73" descr="Circle with left arrow with solid fill">
            <a:hlinkClick r:id="rId30" action="ppaction://hlinksldjump">
              <a:snd r:embed="rId14" name="91926__tim-kahn__ding.wav"/>
            </a:hlinkClick>
            <a:extLst>
              <a:ext uri="{FF2B5EF4-FFF2-40B4-BE49-F238E27FC236}">
                <a16:creationId xmlns:a16="http://schemas.microsoft.com/office/drawing/2014/main" id="{CF131CF9-F28A-5341-9309-BDCB07313C10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 rot="10800000">
            <a:off x="11101135" y="338009"/>
            <a:ext cx="608545" cy="608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92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68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668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eas a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9168"/>
                            </p:stCondLst>
                            <p:childTnLst>
                              <p:par>
                                <p:cTn id="1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ite Te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9668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ite te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168"/>
                            </p:stCondLst>
                            <p:childTnLst>
                              <p:par>
                                <p:cTn id="26" presetID="12" presetClass="entr" presetSubtype="8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Oolong Te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668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Oolo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9168"/>
                            </p:stCondLst>
                            <p:childTnLst>
                              <p:par>
                                <p:cTn id="37" presetID="12" presetClass="entr" presetSubtype="8" fill="hold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Green te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8168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Vegeta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9668"/>
                            </p:stCondLst>
                            <p:childTnLst>
                              <p:par>
                                <p:cTn id="48" presetID="12" presetClass="entr" presetSubtype="8" fill="hold" nodeType="after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Finally Bla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7168"/>
                            </p:stCondLst>
                            <p:childTnLst>
                              <p:par>
                                <p:cTn id="53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Black te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7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7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7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7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7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8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8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8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8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89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9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93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9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31184 0 " pathEditMode="relative" ptsTypes="AA">
                                      <p:cBhvr>
                                        <p:cTn id="9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health benefit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white healt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7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30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green healt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6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950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Oolong healt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5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50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black healt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6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</p:childTnLst>
        </p:cTn>
      </p:par>
    </p:tnLst>
    <p:bldLst>
      <p:bldP spid="15" grpId="0" animBg="1"/>
      <p:bldP spid="3" grpId="0" animBg="1"/>
      <p:bldP spid="3" grpId="1" animBg="1"/>
      <p:bldP spid="19" grpId="0"/>
      <p:bldP spid="19" grpId="1"/>
      <p:bldP spid="43" grpId="0" animBg="1"/>
      <p:bldP spid="62" grpId="0"/>
      <p:bldP spid="63" grpId="0"/>
      <p:bldP spid="65" grpId="0"/>
      <p:bldP spid="66" grpId="0"/>
      <p:bldP spid="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BAd effects of tea.wav" descr="BAd effects of tea.wav">
            <a:hlinkClick r:id="" action="ppaction://media"/>
            <a:extLst>
              <a:ext uri="{FF2B5EF4-FFF2-40B4-BE49-F238E27FC236}">
                <a16:creationId xmlns:a16="http://schemas.microsoft.com/office/drawing/2014/main" id="{060DA1DB-AB2D-EA43-94A6-018A6FB572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72756" y="2251629"/>
            <a:ext cx="812800" cy="812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2CA12A1-06EA-6D4C-A9EA-D66309D97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A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32F43DA-5CAA-084E-ABB2-1396F02CBF73}"/>
              </a:ext>
            </a:extLst>
          </p:cNvPr>
          <p:cNvCxnSpPr>
            <a:cxnSpLocks/>
          </p:cNvCxnSpPr>
          <p:nvPr/>
        </p:nvCxnSpPr>
        <p:spPr>
          <a:xfrm flipV="1">
            <a:off x="6210538" y="2921963"/>
            <a:ext cx="1394796" cy="121696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675EF49-C51E-6E4B-BBA7-E2EDE09D0145}"/>
              </a:ext>
            </a:extLst>
          </p:cNvPr>
          <p:cNvCxnSpPr>
            <a:cxnSpLocks/>
          </p:cNvCxnSpPr>
          <p:nvPr/>
        </p:nvCxnSpPr>
        <p:spPr>
          <a:xfrm flipH="1" flipV="1">
            <a:off x="8086985" y="2953540"/>
            <a:ext cx="1075004" cy="107821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7949062-A11C-1B4D-8CD3-C6F6EEDCEACF}"/>
              </a:ext>
            </a:extLst>
          </p:cNvPr>
          <p:cNvCxnSpPr>
            <a:cxnSpLocks/>
          </p:cNvCxnSpPr>
          <p:nvPr/>
        </p:nvCxnSpPr>
        <p:spPr>
          <a:xfrm flipH="1" flipV="1">
            <a:off x="4761487" y="3012666"/>
            <a:ext cx="1195526" cy="98399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92C1FBB-851F-AF43-B938-AA7F24A6E235}"/>
              </a:ext>
            </a:extLst>
          </p:cNvPr>
          <p:cNvCxnSpPr>
            <a:cxnSpLocks/>
          </p:cNvCxnSpPr>
          <p:nvPr/>
        </p:nvCxnSpPr>
        <p:spPr>
          <a:xfrm flipV="1">
            <a:off x="2884144" y="2968160"/>
            <a:ext cx="1344214" cy="110788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82296091-C53A-3145-B56F-93C604AD2C9E}"/>
              </a:ext>
            </a:extLst>
          </p:cNvPr>
          <p:cNvSpPr/>
          <p:nvPr/>
        </p:nvSpPr>
        <p:spPr>
          <a:xfrm>
            <a:off x="2510745" y="3705448"/>
            <a:ext cx="793804" cy="793804"/>
          </a:xfrm>
          <a:prstGeom prst="ellipse">
            <a:avLst/>
          </a:prstGeom>
          <a:solidFill>
            <a:srgbClr val="FF5969"/>
          </a:solidFill>
          <a:ln>
            <a:solidFill>
              <a:schemeClr val="tx1"/>
            </a:solidFill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8C33DA-CD9B-4B4C-9D01-D8A42EAC7035}"/>
              </a:ext>
            </a:extLst>
          </p:cNvPr>
          <p:cNvSpPr txBox="1"/>
          <p:nvPr/>
        </p:nvSpPr>
        <p:spPr>
          <a:xfrm>
            <a:off x="2715997" y="3626784"/>
            <a:ext cx="383303" cy="923330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1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EFAB720-C9E2-624B-8F37-0B9BB3AC4C56}"/>
              </a:ext>
            </a:extLst>
          </p:cNvPr>
          <p:cNvSpPr/>
          <p:nvPr/>
        </p:nvSpPr>
        <p:spPr>
          <a:xfrm>
            <a:off x="4081118" y="2469334"/>
            <a:ext cx="793804" cy="793804"/>
          </a:xfrm>
          <a:prstGeom prst="ellipse">
            <a:avLst/>
          </a:prstGeom>
          <a:solidFill>
            <a:srgbClr val="52C9BD"/>
          </a:solidFill>
          <a:ln>
            <a:solidFill>
              <a:schemeClr val="tx1"/>
            </a:solidFill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765D18-3B5E-2E42-AF6C-E43BBD3FEB97}"/>
              </a:ext>
            </a:extLst>
          </p:cNvPr>
          <p:cNvSpPr txBox="1"/>
          <p:nvPr/>
        </p:nvSpPr>
        <p:spPr>
          <a:xfrm>
            <a:off x="4286370" y="2390670"/>
            <a:ext cx="383303" cy="923330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2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428D159-0D85-0542-A5F6-CB450D66B4E5}"/>
              </a:ext>
            </a:extLst>
          </p:cNvPr>
          <p:cNvSpPr/>
          <p:nvPr/>
        </p:nvSpPr>
        <p:spPr>
          <a:xfrm>
            <a:off x="5704809" y="3714544"/>
            <a:ext cx="793804" cy="793804"/>
          </a:xfrm>
          <a:prstGeom prst="ellipse">
            <a:avLst/>
          </a:prstGeom>
          <a:solidFill>
            <a:srgbClr val="FEC630"/>
          </a:solidFill>
          <a:ln>
            <a:solidFill>
              <a:schemeClr val="tx1"/>
            </a:solidFill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4B5C2BD-590D-0940-B12B-21B31C55EEF4}"/>
              </a:ext>
            </a:extLst>
          </p:cNvPr>
          <p:cNvSpPr txBox="1"/>
          <p:nvPr/>
        </p:nvSpPr>
        <p:spPr>
          <a:xfrm>
            <a:off x="5910061" y="3635880"/>
            <a:ext cx="383303" cy="923330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3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7CE0F79-8F9B-F541-8D4D-D8EA3F0DCC06}"/>
              </a:ext>
            </a:extLst>
          </p:cNvPr>
          <p:cNvSpPr/>
          <p:nvPr/>
        </p:nvSpPr>
        <p:spPr>
          <a:xfrm>
            <a:off x="7451806" y="2469334"/>
            <a:ext cx="793804" cy="793804"/>
          </a:xfrm>
          <a:prstGeom prst="ellipse">
            <a:avLst/>
          </a:prstGeom>
          <a:solidFill>
            <a:srgbClr val="92D050"/>
          </a:solidFill>
          <a:ln>
            <a:solidFill>
              <a:schemeClr val="tx1"/>
            </a:solidFill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888C33-2788-BF49-B6D4-B98243D5FFE6}"/>
              </a:ext>
            </a:extLst>
          </p:cNvPr>
          <p:cNvSpPr txBox="1"/>
          <p:nvPr/>
        </p:nvSpPr>
        <p:spPr>
          <a:xfrm>
            <a:off x="7656769" y="2390670"/>
            <a:ext cx="383303" cy="923330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4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0BA7D1A-9509-4B43-9F0C-E74EF4D57403}"/>
              </a:ext>
            </a:extLst>
          </p:cNvPr>
          <p:cNvSpPr/>
          <p:nvPr/>
        </p:nvSpPr>
        <p:spPr>
          <a:xfrm>
            <a:off x="8856191" y="3711529"/>
            <a:ext cx="793804" cy="793804"/>
          </a:xfrm>
          <a:prstGeom prst="ellipse">
            <a:avLst/>
          </a:prstGeom>
          <a:solidFill>
            <a:srgbClr val="5D7373"/>
          </a:solidFill>
          <a:ln>
            <a:solidFill>
              <a:schemeClr val="tx1"/>
            </a:solidFill>
          </a:ln>
          <a:effectLst>
            <a:outerShdw blurRad="76200" sx="105000" sy="105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9493CC-E09C-F543-947F-92128546802B}"/>
              </a:ext>
            </a:extLst>
          </p:cNvPr>
          <p:cNvSpPr txBox="1"/>
          <p:nvPr/>
        </p:nvSpPr>
        <p:spPr>
          <a:xfrm>
            <a:off x="9061443" y="3632865"/>
            <a:ext cx="383303" cy="923330"/>
          </a:xfrm>
          <a:prstGeom prst="rect">
            <a:avLst/>
          </a:prstGeom>
          <a:noFill/>
          <a:effectLst>
            <a:outerShdw blurRad="63500" sx="105000" sy="105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solidFill>
                  <a:srgbClr val="E3E3E3"/>
                </a:solidFill>
                <a:latin typeface="Tw Cen MT" panose="020B0602020104020603" pitchFamily="34" charset="0"/>
              </a:rPr>
              <a:t>5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F353BCD-06E8-074D-83D0-361AC20EC3C2}"/>
              </a:ext>
            </a:extLst>
          </p:cNvPr>
          <p:cNvGrpSpPr/>
          <p:nvPr/>
        </p:nvGrpSpPr>
        <p:grpSpPr>
          <a:xfrm>
            <a:off x="1511087" y="4598633"/>
            <a:ext cx="2744667" cy="1661309"/>
            <a:chOff x="32493" y="3823062"/>
            <a:chExt cx="2744667" cy="16613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4F697E-B561-6642-B1FE-9B35EFD85607}"/>
                </a:ext>
              </a:extLst>
            </p:cNvPr>
            <p:cNvSpPr txBox="1"/>
            <p:nvPr/>
          </p:nvSpPr>
          <p:spPr>
            <a:xfrm>
              <a:off x="270773" y="3823062"/>
              <a:ext cx="226810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F5969"/>
                  </a:solidFill>
                  <a:latin typeface="Tw Cen MT" panose="020B0602020104020603" pitchFamily="34" charset="0"/>
                </a:rPr>
                <a:t>FLUORIDE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1CA93E-6781-1046-BFD7-E6593CD21861}"/>
                </a:ext>
              </a:extLst>
            </p:cNvPr>
            <p:cNvSpPr txBox="1"/>
            <p:nvPr/>
          </p:nvSpPr>
          <p:spPr>
            <a:xfrm>
              <a:off x="32493" y="4160932"/>
              <a:ext cx="274466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A6A6A6"/>
                  </a:solidFill>
                  <a:latin typeface="Tw Cen MT" panose="020B0602020104020603" pitchFamily="34" charset="0"/>
                </a:rPr>
                <a:t>FLUORIDE IS PRESENT IN TEA. FLUORIDE </a:t>
              </a:r>
              <a:r>
                <a:rPr lang="en-GB" sz="1600" b="1" dirty="0">
                  <a:solidFill>
                    <a:srgbClr val="A6A6A6"/>
                  </a:solidFill>
                  <a:latin typeface="Tw Cen MT" panose="020B0602020104020603" pitchFamily="34" charset="77"/>
                </a:rPr>
                <a:t>INCREASES THE RISK OF OSTEOPOROSIS AND FRACTURES</a:t>
              </a:r>
            </a:p>
            <a:p>
              <a:pPr algn="ctr"/>
              <a:endParaRPr lang="en-US" sz="1600" b="1" dirty="0">
                <a:solidFill>
                  <a:srgbClr val="A6A6A6"/>
                </a:solidFill>
                <a:latin typeface="Tw Cen MT" panose="020B0602020104020603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8DBB9E9-F64A-C14D-9526-9B83860E7BA9}"/>
              </a:ext>
            </a:extLst>
          </p:cNvPr>
          <p:cNvGrpSpPr/>
          <p:nvPr/>
        </p:nvGrpSpPr>
        <p:grpSpPr>
          <a:xfrm>
            <a:off x="4672232" y="4590280"/>
            <a:ext cx="2744667" cy="1939085"/>
            <a:chOff x="3914544" y="3872063"/>
            <a:chExt cx="2744667" cy="193908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61735B8-9A6F-064B-816C-80C5A7164CBB}"/>
                </a:ext>
              </a:extLst>
            </p:cNvPr>
            <p:cNvSpPr txBox="1"/>
            <p:nvPr/>
          </p:nvSpPr>
          <p:spPr>
            <a:xfrm>
              <a:off x="4299271" y="3872063"/>
              <a:ext cx="21265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FEC630"/>
                  </a:solidFill>
                  <a:latin typeface="Tw Cen MT" panose="020B0602020104020603" pitchFamily="34" charset="0"/>
                </a:rPr>
                <a:t>CAFFIENE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E06E9B0-38AF-4442-AE60-615392635A10}"/>
                </a:ext>
              </a:extLst>
            </p:cNvPr>
            <p:cNvSpPr txBox="1"/>
            <p:nvPr/>
          </p:nvSpPr>
          <p:spPr>
            <a:xfrm>
              <a:off x="3914544" y="4241488"/>
              <a:ext cx="274466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rgbClr val="A6A6A6"/>
                  </a:solidFill>
                  <a:latin typeface="Tw Cen MT" panose="020B0602020104020603" pitchFamily="34" charset="77"/>
                </a:rPr>
                <a:t>CAFFIENE IS COMMON IN TEA. IT ELEVATES YOUR HEART RATE, INCREASES BLOOD FLOW, BLOOD SUGAR LEVELS AND ACTS AS AN DIURETIC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B49836BF-4917-C045-85D4-E6AE68AF32CB}"/>
              </a:ext>
            </a:extLst>
          </p:cNvPr>
          <p:cNvGrpSpPr/>
          <p:nvPr/>
        </p:nvGrpSpPr>
        <p:grpSpPr>
          <a:xfrm>
            <a:off x="6366422" y="1219140"/>
            <a:ext cx="2978318" cy="1148747"/>
            <a:chOff x="5517496" y="2692391"/>
            <a:chExt cx="2978318" cy="1148747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CE511FE-50DC-AC49-BABE-D78C363D59F5}"/>
                </a:ext>
              </a:extLst>
            </p:cNvPr>
            <p:cNvSpPr txBox="1"/>
            <p:nvPr/>
          </p:nvSpPr>
          <p:spPr>
            <a:xfrm>
              <a:off x="5943402" y="2692391"/>
              <a:ext cx="21265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92D050"/>
                  </a:solidFill>
                  <a:latin typeface="Tw Cen MT" panose="020B0602020104020603" pitchFamily="34" charset="0"/>
                </a:rPr>
                <a:t>OXALATES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C49F46D-9AC2-DB49-B1EC-4C309A74D552}"/>
                </a:ext>
              </a:extLst>
            </p:cNvPr>
            <p:cNvSpPr txBox="1"/>
            <p:nvPr/>
          </p:nvSpPr>
          <p:spPr>
            <a:xfrm>
              <a:off x="5517496" y="3010141"/>
              <a:ext cx="29783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A6A6A6"/>
                  </a:solidFill>
                  <a:latin typeface="Tw Cen MT" panose="020B0602020104020603" pitchFamily="34" charset="0"/>
                </a:rPr>
                <a:t>TEA CONTAINS OXOLATE, OVER CONSUMPTION COULD CAUSE KIDNEY STONES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1BA11DE9-3192-D247-83EF-B16E29B02A37}"/>
              </a:ext>
            </a:extLst>
          </p:cNvPr>
          <p:cNvGrpSpPr/>
          <p:nvPr/>
        </p:nvGrpSpPr>
        <p:grpSpPr>
          <a:xfrm>
            <a:off x="7824046" y="4594314"/>
            <a:ext cx="2847955" cy="1423858"/>
            <a:chOff x="7377026" y="3644885"/>
            <a:chExt cx="2847955" cy="142385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4243C89-AAB5-FE46-95E1-F611526D76EF}"/>
                </a:ext>
              </a:extLst>
            </p:cNvPr>
            <p:cNvSpPr txBox="1"/>
            <p:nvPr/>
          </p:nvSpPr>
          <p:spPr>
            <a:xfrm>
              <a:off x="7742820" y="3644885"/>
              <a:ext cx="212650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5D7373"/>
                  </a:solidFill>
                  <a:latin typeface="Tw Cen MT" panose="020B0602020104020603" pitchFamily="34" charset="0"/>
                </a:rPr>
                <a:t>TEMPERATURE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9E8C174-F080-6C4F-A0AD-767D126A1E99}"/>
                </a:ext>
              </a:extLst>
            </p:cNvPr>
            <p:cNvSpPr txBox="1"/>
            <p:nvPr/>
          </p:nvSpPr>
          <p:spPr>
            <a:xfrm>
              <a:off x="7377026" y="3991525"/>
              <a:ext cx="284795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A6A6A6"/>
                  </a:solidFill>
                  <a:latin typeface="Tw Cen MT" panose="020B0602020104020603" pitchFamily="34" charset="0"/>
                </a:rPr>
                <a:t>DRINKING HOT BEVERAGES REGULARLY CAN DAMAGE THE TISUE IN YOUR ESOPHAGUS</a:t>
              </a:r>
            </a:p>
          </p:txBody>
        </p:sp>
      </p:grpSp>
      <p:pic>
        <p:nvPicPr>
          <p:cNvPr id="44" name="Graphic 43" descr="Circle with left arrow with solid fill">
            <a:hlinkClick r:id="rId11" action="ppaction://hlinksldjump">
              <a:snd r:embed="rId9" name="91926__tim-kahn__ding.wav"/>
            </a:hlinkClick>
            <a:extLst>
              <a:ext uri="{FF2B5EF4-FFF2-40B4-BE49-F238E27FC236}">
                <a16:creationId xmlns:a16="http://schemas.microsoft.com/office/drawing/2014/main" id="{A1135784-94D0-5A45-A304-E65C46D5E5D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0800000">
            <a:off x="10938776" y="5706202"/>
            <a:ext cx="823163" cy="82316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8AEDFB66-7BAD-774E-B4C2-2DCFC6F65056}"/>
              </a:ext>
            </a:extLst>
          </p:cNvPr>
          <p:cNvSpPr/>
          <p:nvPr/>
        </p:nvSpPr>
        <p:spPr>
          <a:xfrm>
            <a:off x="149721" y="147013"/>
            <a:ext cx="11878993" cy="6563974"/>
          </a:xfrm>
          <a:prstGeom prst="rect">
            <a:avLst/>
          </a:prstGeom>
          <a:noFill/>
          <a:ln w="114300" cap="flat" cmpd="tri">
            <a:solidFill>
              <a:srgbClr val="C5AB58">
                <a:alpha val="62000"/>
              </a:srgbClr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095602"/>
                      <a:gd name="connsiteY0" fmla="*/ 0 h 6563974"/>
                      <a:gd name="connsiteX1" fmla="*/ 8095602 w 8095602"/>
                      <a:gd name="connsiteY1" fmla="*/ 0 h 6563974"/>
                      <a:gd name="connsiteX2" fmla="*/ 8095602 w 8095602"/>
                      <a:gd name="connsiteY2" fmla="*/ 6563974 h 6563974"/>
                      <a:gd name="connsiteX3" fmla="*/ 0 w 8095602"/>
                      <a:gd name="connsiteY3" fmla="*/ 6563974 h 6563974"/>
                      <a:gd name="connsiteX4" fmla="*/ 0 w 8095602"/>
                      <a:gd name="connsiteY4" fmla="*/ 0 h 6563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95602" h="6563974" extrusionOk="0">
                        <a:moveTo>
                          <a:pt x="0" y="0"/>
                        </a:moveTo>
                        <a:cubicBezTo>
                          <a:pt x="2394762" y="118645"/>
                          <a:pt x="6278727" y="116012"/>
                          <a:pt x="8095602" y="0"/>
                        </a:cubicBezTo>
                        <a:cubicBezTo>
                          <a:pt x="7962720" y="2555445"/>
                          <a:pt x="8180553" y="3550589"/>
                          <a:pt x="8095602" y="6563974"/>
                        </a:cubicBezTo>
                        <a:cubicBezTo>
                          <a:pt x="5225188" y="6698574"/>
                          <a:pt x="2764786" y="6406778"/>
                          <a:pt x="0" y="6563974"/>
                        </a:cubicBezTo>
                        <a:cubicBezTo>
                          <a:pt x="-20187" y="3797043"/>
                          <a:pt x="-152480" y="21633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D28C08-07F1-B344-9953-62CC269CE27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065470" y="345521"/>
            <a:ext cx="8061057" cy="1376278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DF5C5079-ADD0-A84D-9D07-9289B6B3F1F3}"/>
              </a:ext>
            </a:extLst>
          </p:cNvPr>
          <p:cNvGrpSpPr/>
          <p:nvPr/>
        </p:nvGrpSpPr>
        <p:grpSpPr>
          <a:xfrm>
            <a:off x="2459007" y="1208762"/>
            <a:ext cx="4022021" cy="1164061"/>
            <a:chOff x="1333598" y="2833317"/>
            <a:chExt cx="4022021" cy="116406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617DDD-BB5A-704A-8D3F-41C47E7692BE}"/>
                </a:ext>
              </a:extLst>
            </p:cNvPr>
            <p:cNvSpPr txBox="1"/>
            <p:nvPr/>
          </p:nvSpPr>
          <p:spPr>
            <a:xfrm>
              <a:off x="1333598" y="2833317"/>
              <a:ext cx="402202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52C9BD"/>
                  </a:solidFill>
                  <a:latin typeface="Tw Cen MT" panose="020B0602020104020603" pitchFamily="34" charset="0"/>
                </a:rPr>
                <a:t>ALUMINIUM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04C77E0-5F0E-A84C-8F41-B10E36BC9C21}"/>
                </a:ext>
              </a:extLst>
            </p:cNvPr>
            <p:cNvSpPr txBox="1"/>
            <p:nvPr/>
          </p:nvSpPr>
          <p:spPr>
            <a:xfrm>
              <a:off x="2207786" y="3166381"/>
              <a:ext cx="228965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A6A6A6"/>
                  </a:solidFill>
                  <a:latin typeface="Tw Cen MT" panose="020B0602020104020603" pitchFamily="34" charset="0"/>
                </a:rPr>
                <a:t>ALUMINIUM IS ALSO FOUND IN TEA. LARGE DOSES CAN BE TOXIC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477182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9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29"/>
                            </p:stCondLst>
                            <p:childTnLst>
                              <p:par>
                                <p:cTn id="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729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229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Fluori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729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1229"/>
                            </p:stCondLst>
                            <p:childTnLst>
                              <p:par>
                                <p:cTn id="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1729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lum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229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7729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8229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affei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6729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7229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7729"/>
                            </p:stCondLst>
                            <p:childTnLst>
                              <p:par>
                                <p:cTn id="8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oxolat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34229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4729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35229"/>
                            </p:stCondLst>
                            <p:childTnLst>
                              <p:par>
                                <p:cTn id="10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emperatur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5729"/>
                            </p:stCondLst>
                            <p:childTnLst>
                              <p:par>
                                <p:cTn id="110" presetID="42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</p:childTnLst>
        </p:cTn>
      </p:par>
    </p:tnLst>
    <p:bldLst>
      <p:bldP spid="10" grpId="0" animBg="1"/>
      <p:bldP spid="11" grpId="0"/>
      <p:bldP spid="12" grpId="0" animBg="1"/>
      <p:bldP spid="13" grpId="0"/>
      <p:bldP spid="14" grpId="0" animBg="1"/>
      <p:bldP spid="15" grpId="0"/>
      <p:bldP spid="16" grpId="0" animBg="1"/>
      <p:bldP spid="17" grpId="0"/>
      <p:bldP spid="18" grpId="0" animBg="1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can you think?.wav" descr="can you think?.wav">
            <a:hlinkClick r:id="" action="ppaction://media"/>
            <a:extLst>
              <a:ext uri="{FF2B5EF4-FFF2-40B4-BE49-F238E27FC236}">
                <a16:creationId xmlns:a16="http://schemas.microsoft.com/office/drawing/2014/main" id="{FDBE34A8-B9BA-A546-BCF9-6A162DDAD2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38449" y="1119708"/>
            <a:ext cx="812800" cy="812800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55B3912E-BFFF-5D43-A215-CA7BE570DF6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A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4" name="Graphic 43" descr="Circle with left arrow with solid fill">
            <a:hlinkClick r:id="rId6" action="ppaction://hlinksldjump">
              <a:snd r:embed="rId4" name="91926__tim-kahn__ding.wav"/>
            </a:hlinkClick>
            <a:extLst>
              <a:ext uri="{FF2B5EF4-FFF2-40B4-BE49-F238E27FC236}">
                <a16:creationId xmlns:a16="http://schemas.microsoft.com/office/drawing/2014/main" id="{A1135784-94D0-5A45-A304-E65C46D5E5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10938776" y="5706202"/>
            <a:ext cx="823163" cy="82316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8AEDFB66-7BAD-774E-B4C2-2DCFC6F65056}"/>
              </a:ext>
            </a:extLst>
          </p:cNvPr>
          <p:cNvSpPr/>
          <p:nvPr/>
        </p:nvSpPr>
        <p:spPr>
          <a:xfrm>
            <a:off x="149721" y="147013"/>
            <a:ext cx="11878993" cy="6563974"/>
          </a:xfrm>
          <a:prstGeom prst="rect">
            <a:avLst/>
          </a:prstGeom>
          <a:noFill/>
          <a:ln w="114300" cap="flat" cmpd="tri">
            <a:solidFill>
              <a:srgbClr val="C5AB58">
                <a:alpha val="62000"/>
              </a:srgbClr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095602"/>
                      <a:gd name="connsiteY0" fmla="*/ 0 h 6563974"/>
                      <a:gd name="connsiteX1" fmla="*/ 8095602 w 8095602"/>
                      <a:gd name="connsiteY1" fmla="*/ 0 h 6563974"/>
                      <a:gd name="connsiteX2" fmla="*/ 8095602 w 8095602"/>
                      <a:gd name="connsiteY2" fmla="*/ 6563974 h 6563974"/>
                      <a:gd name="connsiteX3" fmla="*/ 0 w 8095602"/>
                      <a:gd name="connsiteY3" fmla="*/ 6563974 h 6563974"/>
                      <a:gd name="connsiteX4" fmla="*/ 0 w 8095602"/>
                      <a:gd name="connsiteY4" fmla="*/ 0 h 6563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95602" h="6563974" extrusionOk="0">
                        <a:moveTo>
                          <a:pt x="0" y="0"/>
                        </a:moveTo>
                        <a:cubicBezTo>
                          <a:pt x="2394762" y="118645"/>
                          <a:pt x="6278727" y="116012"/>
                          <a:pt x="8095602" y="0"/>
                        </a:cubicBezTo>
                        <a:cubicBezTo>
                          <a:pt x="7962720" y="2555445"/>
                          <a:pt x="8180553" y="3550589"/>
                          <a:pt x="8095602" y="6563974"/>
                        </a:cubicBezTo>
                        <a:cubicBezTo>
                          <a:pt x="5225188" y="6698574"/>
                          <a:pt x="2764786" y="6406778"/>
                          <a:pt x="0" y="6563974"/>
                        </a:cubicBezTo>
                        <a:cubicBezTo>
                          <a:pt x="-20187" y="3797043"/>
                          <a:pt x="-152480" y="21633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B16473A-5791-D149-85C9-118B04A2AE90}"/>
              </a:ext>
            </a:extLst>
          </p:cNvPr>
          <p:cNvSpPr txBox="1"/>
          <p:nvPr/>
        </p:nvSpPr>
        <p:spPr>
          <a:xfrm>
            <a:off x="2326109" y="562707"/>
            <a:ext cx="75262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6AB58"/>
                </a:solidFill>
                <a:latin typeface="Rockwell Nova Light" panose="020F0302020204030204" pitchFamily="34" charset="0"/>
                <a:cs typeface="Rockwell Nova Light" panose="020F0302020204030204" pitchFamily="34" charset="0"/>
              </a:rPr>
              <a:t>CAN YOU THINK OF ANY POPULAR TEA BRANDS?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F6F0B36-9656-0F42-8FD6-F73F6D02F36E}"/>
              </a:ext>
            </a:extLst>
          </p:cNvPr>
          <p:cNvSpPr txBox="1"/>
          <p:nvPr/>
        </p:nvSpPr>
        <p:spPr>
          <a:xfrm>
            <a:off x="2332892" y="1670898"/>
            <a:ext cx="7526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>
                    <a:lumMod val="65000"/>
                    <a:lumOff val="35000"/>
                  </a:schemeClr>
                </a:solidFill>
                <a:latin typeface="Rockwell Nova Light" panose="020F0302020204030204" pitchFamily="34" charset="0"/>
                <a:cs typeface="Rockwell Nova Light" panose="020F0302020204030204" pitchFamily="34" charset="0"/>
              </a:rPr>
              <a:t>Here are a few: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935FC11-AF22-4645-B25C-CC6E7EAB22D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8200" b="94700" l="10000" r="90000">
                        <a14:foregroundMark x1="22100" y1="9900" x2="32400" y2="10100"/>
                        <a14:foregroundMark x1="32400" y1="10100" x2="53400" y2="9700"/>
                        <a14:foregroundMark x1="53400" y1="9700" x2="63200" y2="10000"/>
                        <a14:foregroundMark x1="63200" y1="10000" x2="71000" y2="17900"/>
                        <a14:foregroundMark x1="71000" y1="17900" x2="74800" y2="29400"/>
                        <a14:foregroundMark x1="74800" y1="29400" x2="73800" y2="51700"/>
                        <a14:foregroundMark x1="73800" y1="51700" x2="65800" y2="80900"/>
                        <a14:foregroundMark x1="65800" y1="80900" x2="52700" y2="90300"/>
                        <a14:foregroundMark x1="52700" y1="90300" x2="43600" y2="91100"/>
                        <a14:foregroundMark x1="43600" y1="91100" x2="31900" y2="87500"/>
                        <a14:foregroundMark x1="24400" y1="94400" x2="40100" y2="94700"/>
                        <a14:foregroundMark x1="40100" y1="94700" x2="73200" y2="92400"/>
                        <a14:foregroundMark x1="48700" y1="40500" x2="30300" y2="36000"/>
                        <a14:foregroundMark x1="30300" y1="36000" x2="26200" y2="27600"/>
                        <a14:foregroundMark x1="26200" y1="27600" x2="31300" y2="17500"/>
                        <a14:foregroundMark x1="31300" y1="17500" x2="37400" y2="15700"/>
                        <a14:foregroundMark x1="73200" y1="8500" x2="28200" y2="8200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53787" y="2721430"/>
            <a:ext cx="3048000" cy="30480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006AC26-3033-5C4F-9906-5C8B1847522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88788" y="2799084"/>
            <a:ext cx="3800855" cy="289718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DCBB45D1-6302-F84A-BDE2-52820048BE2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989643" y="2859430"/>
            <a:ext cx="1757316" cy="27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1825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36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736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236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736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236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ummary.wav" descr="Summary.wav">
            <a:hlinkClick r:id="" action="ppaction://media"/>
            <a:extLst>
              <a:ext uri="{FF2B5EF4-FFF2-40B4-BE49-F238E27FC236}">
                <a16:creationId xmlns:a16="http://schemas.microsoft.com/office/drawing/2014/main" id="{B976BBA1-8FDC-2A48-98A4-69FF8DEABE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93E1EDA6-26D0-DC4A-A5A5-D09023B6F1D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4EAD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72CB9A-11DA-403F-8A2C-8ACABB9E55E3}"/>
              </a:ext>
            </a:extLst>
          </p:cNvPr>
          <p:cNvCxnSpPr/>
          <p:nvPr/>
        </p:nvCxnSpPr>
        <p:spPr>
          <a:xfrm>
            <a:off x="6175088" y="3995319"/>
            <a:ext cx="225287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67E87360-F24A-47BA-928F-2F0179FA8620}"/>
              </a:ext>
            </a:extLst>
          </p:cNvPr>
          <p:cNvCxnSpPr/>
          <p:nvPr/>
        </p:nvCxnSpPr>
        <p:spPr>
          <a:xfrm>
            <a:off x="8413015" y="3995319"/>
            <a:ext cx="225287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8346D99-21A2-4F27-AB30-6BF25A60C3AC}"/>
              </a:ext>
            </a:extLst>
          </p:cNvPr>
          <p:cNvCxnSpPr>
            <a:cxnSpLocks/>
          </p:cNvCxnSpPr>
          <p:nvPr/>
        </p:nvCxnSpPr>
        <p:spPr>
          <a:xfrm>
            <a:off x="10665885" y="3995319"/>
            <a:ext cx="153851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92DD698-41EA-44B3-A338-53428D7D5050}"/>
              </a:ext>
            </a:extLst>
          </p:cNvPr>
          <p:cNvCxnSpPr/>
          <p:nvPr/>
        </p:nvCxnSpPr>
        <p:spPr>
          <a:xfrm>
            <a:off x="3911339" y="3995319"/>
            <a:ext cx="225287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41C71E-E08E-4C35-AF33-12A46FFB4E28}"/>
              </a:ext>
            </a:extLst>
          </p:cNvPr>
          <p:cNvCxnSpPr/>
          <p:nvPr/>
        </p:nvCxnSpPr>
        <p:spPr>
          <a:xfrm>
            <a:off x="1657906" y="3995319"/>
            <a:ext cx="225287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AF54DAFC-72BF-4C18-B451-30110FC8EBCC}"/>
              </a:ext>
            </a:extLst>
          </p:cNvPr>
          <p:cNvSpPr/>
          <p:nvPr/>
        </p:nvSpPr>
        <p:spPr>
          <a:xfrm>
            <a:off x="1150597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B54977-33F8-4105-824C-3D0C493D5B00}"/>
              </a:ext>
            </a:extLst>
          </p:cNvPr>
          <p:cNvCxnSpPr>
            <a:cxnSpLocks/>
          </p:cNvCxnSpPr>
          <p:nvPr/>
        </p:nvCxnSpPr>
        <p:spPr>
          <a:xfrm>
            <a:off x="0" y="3995319"/>
            <a:ext cx="153851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BADB8234-7655-4312-99D5-ACC91B4B894B}"/>
              </a:ext>
            </a:extLst>
          </p:cNvPr>
          <p:cNvSpPr/>
          <p:nvPr/>
        </p:nvSpPr>
        <p:spPr>
          <a:xfrm>
            <a:off x="1514928" y="3900069"/>
            <a:ext cx="190500" cy="19050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ircle: Hollow 8">
            <a:extLst>
              <a:ext uri="{FF2B5EF4-FFF2-40B4-BE49-F238E27FC236}">
                <a16:creationId xmlns:a16="http://schemas.microsoft.com/office/drawing/2014/main" id="{868629C6-9D56-44C4-A90C-D16F2E7AA94B}"/>
              </a:ext>
            </a:extLst>
          </p:cNvPr>
          <p:cNvSpPr/>
          <p:nvPr/>
        </p:nvSpPr>
        <p:spPr>
          <a:xfrm>
            <a:off x="1395865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ircle: Hollow 9">
            <a:extLst>
              <a:ext uri="{FF2B5EF4-FFF2-40B4-BE49-F238E27FC236}">
                <a16:creationId xmlns:a16="http://schemas.microsoft.com/office/drawing/2014/main" id="{1E0E5245-3E9D-45CB-A2A2-78E37536928E}"/>
              </a:ext>
            </a:extLst>
          </p:cNvPr>
          <p:cNvSpPr/>
          <p:nvPr/>
        </p:nvSpPr>
        <p:spPr>
          <a:xfrm>
            <a:off x="1262993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B8353AA-1A28-4FAD-AF44-130B899BAAE4}"/>
              </a:ext>
            </a:extLst>
          </p:cNvPr>
          <p:cNvCxnSpPr>
            <a:cxnSpLocks/>
          </p:cNvCxnSpPr>
          <p:nvPr/>
        </p:nvCxnSpPr>
        <p:spPr>
          <a:xfrm flipV="1">
            <a:off x="1610179" y="4342505"/>
            <a:ext cx="0" cy="1033387"/>
          </a:xfrm>
          <a:prstGeom prst="line">
            <a:avLst/>
          </a:prstGeom>
          <a:ln w="1905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36B49B4F-63E8-4430-9059-553CBCA3AB43}"/>
              </a:ext>
            </a:extLst>
          </p:cNvPr>
          <p:cNvSpPr/>
          <p:nvPr/>
        </p:nvSpPr>
        <p:spPr>
          <a:xfrm>
            <a:off x="1548058" y="5350759"/>
            <a:ext cx="124240" cy="12424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59B938-7387-4E6C-B81C-CA1B61488588}"/>
              </a:ext>
            </a:extLst>
          </p:cNvPr>
          <p:cNvSpPr txBox="1"/>
          <p:nvPr/>
        </p:nvSpPr>
        <p:spPr>
          <a:xfrm>
            <a:off x="500009" y="5527802"/>
            <a:ext cx="20770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3A1A4"/>
                </a:solidFill>
                <a:latin typeface="Century Gothic" panose="020B0502020202020204" pitchFamily="34" charset="0"/>
              </a:rPr>
              <a:t>What is Tea?</a:t>
            </a: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B54B9C7B-4DA7-40E1-B723-68758EB971FE}"/>
              </a:ext>
            </a:extLst>
          </p:cNvPr>
          <p:cNvSpPr/>
          <p:nvPr/>
        </p:nvSpPr>
        <p:spPr>
          <a:xfrm rot="5400000">
            <a:off x="3389075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37A3CB3-AA60-41C6-B92B-B84EC0A87E61}"/>
              </a:ext>
            </a:extLst>
          </p:cNvPr>
          <p:cNvSpPr/>
          <p:nvPr/>
        </p:nvSpPr>
        <p:spPr>
          <a:xfrm>
            <a:off x="3753406" y="3900069"/>
            <a:ext cx="190500" cy="190500"/>
          </a:xfrm>
          <a:prstGeom prst="ellipse">
            <a:avLst/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ircle: Hollow 20">
            <a:extLst>
              <a:ext uri="{FF2B5EF4-FFF2-40B4-BE49-F238E27FC236}">
                <a16:creationId xmlns:a16="http://schemas.microsoft.com/office/drawing/2014/main" id="{5AB77009-91CD-4089-A339-205E1FD860BA}"/>
              </a:ext>
            </a:extLst>
          </p:cNvPr>
          <p:cNvSpPr/>
          <p:nvPr/>
        </p:nvSpPr>
        <p:spPr>
          <a:xfrm>
            <a:off x="3634343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ircle: Hollow 21">
            <a:extLst>
              <a:ext uri="{FF2B5EF4-FFF2-40B4-BE49-F238E27FC236}">
                <a16:creationId xmlns:a16="http://schemas.microsoft.com/office/drawing/2014/main" id="{EB4F978A-6973-4038-9D44-C992F6903D28}"/>
              </a:ext>
            </a:extLst>
          </p:cNvPr>
          <p:cNvSpPr/>
          <p:nvPr/>
        </p:nvSpPr>
        <p:spPr>
          <a:xfrm>
            <a:off x="3501471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982AF7D-7FF0-494C-891D-C601C69FAD64}"/>
              </a:ext>
            </a:extLst>
          </p:cNvPr>
          <p:cNvCxnSpPr>
            <a:cxnSpLocks/>
          </p:cNvCxnSpPr>
          <p:nvPr/>
        </p:nvCxnSpPr>
        <p:spPr>
          <a:xfrm flipV="1">
            <a:off x="3848657" y="2614749"/>
            <a:ext cx="0" cy="1033387"/>
          </a:xfrm>
          <a:prstGeom prst="line">
            <a:avLst/>
          </a:prstGeom>
          <a:ln w="19050">
            <a:solidFill>
              <a:srgbClr val="EE9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D26033AC-E99E-4309-BD9B-47A98BA0DEA7}"/>
              </a:ext>
            </a:extLst>
          </p:cNvPr>
          <p:cNvSpPr/>
          <p:nvPr/>
        </p:nvSpPr>
        <p:spPr>
          <a:xfrm>
            <a:off x="3786536" y="2568391"/>
            <a:ext cx="124240" cy="124240"/>
          </a:xfrm>
          <a:prstGeom prst="ellipse">
            <a:avLst/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97ECE7-7E0E-48D0-9C27-6FB0E3DB79DD}"/>
              </a:ext>
            </a:extLst>
          </p:cNvPr>
          <p:cNvSpPr txBox="1"/>
          <p:nvPr/>
        </p:nvSpPr>
        <p:spPr>
          <a:xfrm>
            <a:off x="2168476" y="1565393"/>
            <a:ext cx="33055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EE9524"/>
                </a:solidFill>
                <a:latin typeface="Century Gothic" panose="020B0502020202020204" pitchFamily="34" charset="0"/>
              </a:rPr>
              <a:t>What is the History Behind it?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A2636062-43D3-463C-B6BD-741D547DE965}"/>
              </a:ext>
            </a:extLst>
          </p:cNvPr>
          <p:cNvSpPr/>
          <p:nvPr/>
        </p:nvSpPr>
        <p:spPr>
          <a:xfrm>
            <a:off x="5642508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DCB9A2B-6699-4804-99AE-7A924FDA4340}"/>
              </a:ext>
            </a:extLst>
          </p:cNvPr>
          <p:cNvSpPr/>
          <p:nvPr/>
        </p:nvSpPr>
        <p:spPr>
          <a:xfrm>
            <a:off x="6006839" y="3900069"/>
            <a:ext cx="190500" cy="19050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ircle: Hollow 29">
            <a:extLst>
              <a:ext uri="{FF2B5EF4-FFF2-40B4-BE49-F238E27FC236}">
                <a16:creationId xmlns:a16="http://schemas.microsoft.com/office/drawing/2014/main" id="{3A6CDF07-EF0B-4379-8FBF-3718BD896047}"/>
              </a:ext>
            </a:extLst>
          </p:cNvPr>
          <p:cNvSpPr/>
          <p:nvPr/>
        </p:nvSpPr>
        <p:spPr>
          <a:xfrm>
            <a:off x="5887776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Circle: Hollow 30">
            <a:extLst>
              <a:ext uri="{FF2B5EF4-FFF2-40B4-BE49-F238E27FC236}">
                <a16:creationId xmlns:a16="http://schemas.microsoft.com/office/drawing/2014/main" id="{FB3E2DCF-4068-4715-BD27-13370B541EAC}"/>
              </a:ext>
            </a:extLst>
          </p:cNvPr>
          <p:cNvSpPr/>
          <p:nvPr/>
        </p:nvSpPr>
        <p:spPr>
          <a:xfrm>
            <a:off x="5754904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A49CDC4-E9AD-4789-BEA6-BFF07A73111B}"/>
              </a:ext>
            </a:extLst>
          </p:cNvPr>
          <p:cNvCxnSpPr>
            <a:cxnSpLocks/>
          </p:cNvCxnSpPr>
          <p:nvPr/>
        </p:nvCxnSpPr>
        <p:spPr>
          <a:xfrm flipV="1">
            <a:off x="6102090" y="4342507"/>
            <a:ext cx="0" cy="1033387"/>
          </a:xfrm>
          <a:prstGeom prst="line">
            <a:avLst/>
          </a:prstGeom>
          <a:ln w="1905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DD4A8794-EADF-4527-95C6-C9D6781E9C8E}"/>
              </a:ext>
            </a:extLst>
          </p:cNvPr>
          <p:cNvSpPr/>
          <p:nvPr/>
        </p:nvSpPr>
        <p:spPr>
          <a:xfrm>
            <a:off x="6039969" y="5350759"/>
            <a:ext cx="124240" cy="12424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E7D141-E60D-4B00-AA4B-1F588212DCAD}"/>
              </a:ext>
            </a:extLst>
          </p:cNvPr>
          <p:cNvSpPr txBox="1"/>
          <p:nvPr/>
        </p:nvSpPr>
        <p:spPr>
          <a:xfrm>
            <a:off x="4701664" y="5614745"/>
            <a:ext cx="27486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EF3078"/>
                </a:solidFill>
                <a:latin typeface="Century Gothic" panose="020B0502020202020204" pitchFamily="34" charset="0"/>
              </a:rPr>
              <a:t>What are the processes?</a:t>
            </a:r>
          </a:p>
        </p:txBody>
      </p:sp>
      <p:sp>
        <p:nvSpPr>
          <p:cNvPr id="45" name="Arc 44">
            <a:extLst>
              <a:ext uri="{FF2B5EF4-FFF2-40B4-BE49-F238E27FC236}">
                <a16:creationId xmlns:a16="http://schemas.microsoft.com/office/drawing/2014/main" id="{E3730103-7F8D-4792-83EE-5FFC4A5D2274}"/>
              </a:ext>
            </a:extLst>
          </p:cNvPr>
          <p:cNvSpPr/>
          <p:nvPr/>
        </p:nvSpPr>
        <p:spPr>
          <a:xfrm rot="5400000">
            <a:off x="7906257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6694F26-80D5-467D-94C4-C9C860517F5F}"/>
              </a:ext>
            </a:extLst>
          </p:cNvPr>
          <p:cNvSpPr/>
          <p:nvPr/>
        </p:nvSpPr>
        <p:spPr>
          <a:xfrm>
            <a:off x="8270588" y="3900069"/>
            <a:ext cx="190500" cy="190500"/>
          </a:xfrm>
          <a:prstGeom prst="ellipse">
            <a:avLst/>
          </a:prstGeom>
          <a:solidFill>
            <a:srgbClr val="1C7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Circle: Hollow 46">
            <a:extLst>
              <a:ext uri="{FF2B5EF4-FFF2-40B4-BE49-F238E27FC236}">
                <a16:creationId xmlns:a16="http://schemas.microsoft.com/office/drawing/2014/main" id="{B0789B4A-0620-4211-9109-6DBE9A07FE51}"/>
              </a:ext>
            </a:extLst>
          </p:cNvPr>
          <p:cNvSpPr/>
          <p:nvPr/>
        </p:nvSpPr>
        <p:spPr>
          <a:xfrm>
            <a:off x="8151525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1C7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Circle: Hollow 47">
            <a:extLst>
              <a:ext uri="{FF2B5EF4-FFF2-40B4-BE49-F238E27FC236}">
                <a16:creationId xmlns:a16="http://schemas.microsoft.com/office/drawing/2014/main" id="{9C63B36C-028C-4461-9179-02E81EA9B830}"/>
              </a:ext>
            </a:extLst>
          </p:cNvPr>
          <p:cNvSpPr/>
          <p:nvPr/>
        </p:nvSpPr>
        <p:spPr>
          <a:xfrm>
            <a:off x="8018653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5E6C7CE-0DCB-4A82-B08E-519AC3270B85}"/>
              </a:ext>
            </a:extLst>
          </p:cNvPr>
          <p:cNvCxnSpPr>
            <a:cxnSpLocks/>
          </p:cNvCxnSpPr>
          <p:nvPr/>
        </p:nvCxnSpPr>
        <p:spPr>
          <a:xfrm flipV="1">
            <a:off x="8365839" y="2614749"/>
            <a:ext cx="0" cy="1033387"/>
          </a:xfrm>
          <a:prstGeom prst="line">
            <a:avLst/>
          </a:prstGeom>
          <a:ln w="19050">
            <a:solidFill>
              <a:srgbClr val="1C7C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4CFE38F3-7830-46D8-95EE-69DB62ED465D}"/>
              </a:ext>
            </a:extLst>
          </p:cNvPr>
          <p:cNvSpPr/>
          <p:nvPr/>
        </p:nvSpPr>
        <p:spPr>
          <a:xfrm>
            <a:off x="8303718" y="2568391"/>
            <a:ext cx="124240" cy="124240"/>
          </a:xfrm>
          <a:prstGeom prst="ellipse">
            <a:avLst/>
          </a:prstGeom>
          <a:solidFill>
            <a:srgbClr val="1C7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5F62DC2-C651-4B22-B4CB-1846861868F6}"/>
              </a:ext>
            </a:extLst>
          </p:cNvPr>
          <p:cNvSpPr txBox="1"/>
          <p:nvPr/>
        </p:nvSpPr>
        <p:spPr>
          <a:xfrm>
            <a:off x="6537341" y="1576611"/>
            <a:ext cx="35097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1C7CBB"/>
                </a:solidFill>
                <a:latin typeface="Century Gothic" panose="020B0502020202020204" pitchFamily="34" charset="0"/>
              </a:rPr>
              <a:t>Are there any health benefits?</a:t>
            </a:r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FC85B459-7BA2-4C61-9178-E1CE5EFAEC56}"/>
              </a:ext>
            </a:extLst>
          </p:cNvPr>
          <p:cNvSpPr/>
          <p:nvPr/>
        </p:nvSpPr>
        <p:spPr>
          <a:xfrm>
            <a:off x="10144184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A6EEA54-5314-432F-B5DF-B223248AB8AA}"/>
              </a:ext>
            </a:extLst>
          </p:cNvPr>
          <p:cNvSpPr/>
          <p:nvPr/>
        </p:nvSpPr>
        <p:spPr>
          <a:xfrm>
            <a:off x="10508515" y="3900069"/>
            <a:ext cx="190500" cy="1905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sp>
        <p:nvSpPr>
          <p:cNvPr id="56" name="Circle: Hollow 55">
            <a:extLst>
              <a:ext uri="{FF2B5EF4-FFF2-40B4-BE49-F238E27FC236}">
                <a16:creationId xmlns:a16="http://schemas.microsoft.com/office/drawing/2014/main" id="{0C983C23-7914-456E-AA37-90FEEBD851C0}"/>
              </a:ext>
            </a:extLst>
          </p:cNvPr>
          <p:cNvSpPr/>
          <p:nvPr/>
        </p:nvSpPr>
        <p:spPr>
          <a:xfrm>
            <a:off x="10389452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" name="Circle: Hollow 56">
            <a:extLst>
              <a:ext uri="{FF2B5EF4-FFF2-40B4-BE49-F238E27FC236}">
                <a16:creationId xmlns:a16="http://schemas.microsoft.com/office/drawing/2014/main" id="{CD810234-B3DF-4AE8-B7F5-9B91C3FEE8A3}"/>
              </a:ext>
            </a:extLst>
          </p:cNvPr>
          <p:cNvSpPr/>
          <p:nvPr/>
        </p:nvSpPr>
        <p:spPr>
          <a:xfrm>
            <a:off x="10256580" y="3648134"/>
            <a:ext cx="694370" cy="694370"/>
          </a:xfrm>
          <a:prstGeom prst="donut">
            <a:avLst>
              <a:gd name="adj" fmla="val 2879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61A79A1-830D-43A5-991E-41089FE309F5}"/>
              </a:ext>
            </a:extLst>
          </p:cNvPr>
          <p:cNvCxnSpPr>
            <a:cxnSpLocks/>
          </p:cNvCxnSpPr>
          <p:nvPr/>
        </p:nvCxnSpPr>
        <p:spPr>
          <a:xfrm flipV="1">
            <a:off x="10603766" y="4342506"/>
            <a:ext cx="0" cy="71526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91D217BA-6735-41FC-ADDE-ADA84BF5E891}"/>
              </a:ext>
            </a:extLst>
          </p:cNvPr>
          <p:cNvSpPr/>
          <p:nvPr/>
        </p:nvSpPr>
        <p:spPr>
          <a:xfrm>
            <a:off x="10543122" y="5039000"/>
            <a:ext cx="124240" cy="124240"/>
          </a:xfrm>
          <a:prstGeom prst="ellipse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93BBA26-6FB6-4EDA-AE7C-332D388F6619}"/>
              </a:ext>
            </a:extLst>
          </p:cNvPr>
          <p:cNvSpPr txBox="1"/>
          <p:nvPr/>
        </p:nvSpPr>
        <p:spPr>
          <a:xfrm>
            <a:off x="9385015" y="5101122"/>
            <a:ext cx="23936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Century Gothic" panose="020B0502020202020204" pitchFamily="34" charset="0"/>
              </a:rPr>
              <a:t>Finally, where is tea made?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C17817C-AF36-4468-94FC-44DCFF825290}"/>
              </a:ext>
            </a:extLst>
          </p:cNvPr>
          <p:cNvSpPr txBox="1"/>
          <p:nvPr/>
        </p:nvSpPr>
        <p:spPr>
          <a:xfrm>
            <a:off x="2436509" y="244989"/>
            <a:ext cx="7278915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w Cen MT" panose="020B0602020104020603" pitchFamily="34" charset="0"/>
              </a:rPr>
              <a:t>SUMMARY OF TEA MODULE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347FCAE-CD51-47C1-A0E5-7FE287A79E42}"/>
              </a:ext>
            </a:extLst>
          </p:cNvPr>
          <p:cNvGrpSpPr/>
          <p:nvPr/>
        </p:nvGrpSpPr>
        <p:grpSpPr>
          <a:xfrm>
            <a:off x="5378757" y="1140848"/>
            <a:ext cx="1434489" cy="190500"/>
            <a:chOff x="4679586" y="878988"/>
            <a:chExt cx="1434489" cy="190500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57F6F33-D335-4F37-A9F5-23DE49CB0B4A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9D3A95DB-0E0C-40A8-88F7-9DAC67B156F6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AD1EA8C3-D35D-4FB7-8D6B-858B4EE08256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D4B96A9-29AD-4507-B1E8-D12C03BAD2C2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50AFA104-D1BD-427D-90C1-6CE47F2C7A56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1355342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625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125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625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125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625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125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625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hat is te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125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625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125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625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125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625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125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hat is the history behidn i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8625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9125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625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125"/>
                            </p:stCondLst>
                            <p:childTnLst>
                              <p:par>
                                <p:cTn id="1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625"/>
                            </p:stCondLst>
                            <p:childTnLst>
                              <p:par>
                                <p:cTn id="11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1125"/>
                            </p:stCondLst>
                            <p:childTnLst>
                              <p:par>
                                <p:cTn id="1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1625"/>
                            </p:stCondLst>
                            <p:childTnLst>
                              <p:par>
                                <p:cTn id="1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roc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2125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2625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3125"/>
                            </p:stCondLst>
                            <p:childTnLst>
                              <p:par>
                                <p:cTn id="1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3625"/>
                            </p:stCondLst>
                            <p:childTnLst>
                              <p:par>
                                <p:cTn id="15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4125"/>
                            </p:stCondLst>
                            <p:childTnLst>
                              <p:par>
                                <p:cTn id="1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4625"/>
                            </p:stCondLst>
                            <p:childTnLst>
                              <p:par>
                                <p:cTn id="16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5125"/>
                            </p:stCondLst>
                            <p:childTnLst>
                              <p:par>
                                <p:cTn id="1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re there any healt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5625"/>
                            </p:stCondLst>
                            <p:childTnLst>
                              <p:par>
                                <p:cTn id="1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6125"/>
                            </p:stCondLst>
                            <p:childTnLst>
                              <p:par>
                                <p:cTn id="1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16625"/>
                            </p:stCondLst>
                            <p:childTnLst>
                              <p:par>
                                <p:cTn id="1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7125"/>
                            </p:stCondLst>
                            <p:childTnLst>
                              <p:par>
                                <p:cTn id="19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7625"/>
                            </p:stCondLst>
                            <p:childTnLst>
                              <p:par>
                                <p:cTn id="20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8125"/>
                            </p:stCondLst>
                            <p:childTnLst>
                              <p:par>
                                <p:cTn id="20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8625"/>
                            </p:stCondLst>
                            <p:childTnLst>
                              <p:par>
                                <p:cTn id="2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finall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9625"/>
                            </p:stCondLst>
                            <p:childTnLst>
                              <p:par>
                                <p:cTn id="2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1" grpId="0" animBg="1"/>
      <p:bldP spid="8" grpId="0" animBg="1"/>
      <p:bldP spid="9" grpId="0" animBg="1"/>
      <p:bldP spid="10" grpId="0" animBg="1"/>
      <p:bldP spid="14" grpId="0" animBg="1"/>
      <p:bldP spid="16" grpId="0"/>
      <p:bldP spid="18" grpId="0" animBg="1"/>
      <p:bldP spid="20" grpId="0" animBg="1"/>
      <p:bldP spid="21" grpId="0" animBg="1"/>
      <p:bldP spid="22" grpId="0" animBg="1"/>
      <p:bldP spid="24" grpId="0" animBg="1"/>
      <p:bldP spid="25" grpId="0"/>
      <p:bldP spid="27" grpId="0" animBg="1"/>
      <p:bldP spid="29" grpId="0" animBg="1"/>
      <p:bldP spid="30" grpId="0" animBg="1"/>
      <p:bldP spid="31" grpId="0" animBg="1"/>
      <p:bldP spid="33" grpId="0" animBg="1"/>
      <p:bldP spid="34" grpId="0"/>
      <p:bldP spid="45" grpId="0" animBg="1"/>
      <p:bldP spid="46" grpId="0" animBg="1"/>
      <p:bldP spid="47" grpId="0" animBg="1"/>
      <p:bldP spid="48" grpId="0" animBg="1"/>
      <p:bldP spid="50" grpId="0" animBg="1"/>
      <p:bldP spid="51" grpId="0"/>
      <p:bldP spid="53" grpId="0" animBg="1"/>
      <p:bldP spid="55" grpId="0" animBg="1"/>
      <p:bldP spid="56" grpId="0" animBg="1"/>
      <p:bldP spid="57" grpId="0" animBg="1"/>
      <p:bldP spid="59" grpId="0" animBg="1"/>
      <p:bldP spid="6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so what is tea" descr="so what is tea">
            <a:hlinkClick r:id="" action="ppaction://media"/>
            <a:extLst>
              <a:ext uri="{FF2B5EF4-FFF2-40B4-BE49-F238E27FC236}">
                <a16:creationId xmlns:a16="http://schemas.microsoft.com/office/drawing/2014/main" id="{1613C7A6-13D1-F24E-9F5B-E2BE85C594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729508" y="619128"/>
            <a:ext cx="812800" cy="812800"/>
          </a:xfrm>
          <a:prstGeom prst="rect">
            <a:avLst/>
          </a:prstGeom>
        </p:spPr>
      </p:pic>
      <p:pic>
        <p:nvPicPr>
          <p:cNvPr id="5" name="Untitled-2021-02-08" descr="Untitled-2021-02-08">
            <a:hlinkClick r:id="" action="ppaction://media"/>
            <a:extLst>
              <a:ext uri="{FF2B5EF4-FFF2-40B4-BE49-F238E27FC236}">
                <a16:creationId xmlns:a16="http://schemas.microsoft.com/office/drawing/2014/main" id="{E01EA481-C518-7E4A-BF74-9EC017F832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279816" y="1399689"/>
            <a:ext cx="812800" cy="812800"/>
          </a:xfrm>
          <a:prstGeom prst="rect">
            <a:avLst/>
          </a:prstGeom>
        </p:spPr>
      </p:pic>
      <p:pic>
        <p:nvPicPr>
          <p:cNvPr id="2" name="Untitledh-2021-02-08" descr="Untitledh-2021-02-08">
            <a:hlinkClick r:id="" action="ppaction://media"/>
            <a:extLst>
              <a:ext uri="{FF2B5EF4-FFF2-40B4-BE49-F238E27FC236}">
                <a16:creationId xmlns:a16="http://schemas.microsoft.com/office/drawing/2014/main" id="{F9CAED81-4906-0644-A057-BCFC263F3DC6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>
                  <p14:trim end="114438.5442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204609" y="533116"/>
            <a:ext cx="812800" cy="812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0CF5355-1695-8A42-B821-B8B0AA96437B}"/>
              </a:ext>
            </a:extLst>
          </p:cNvPr>
          <p:cNvSpPr/>
          <p:nvPr/>
        </p:nvSpPr>
        <p:spPr>
          <a:xfrm>
            <a:off x="-1" y="0"/>
            <a:ext cx="8420101" cy="6858000"/>
          </a:xfrm>
          <a:prstGeom prst="rect">
            <a:avLst/>
          </a:prstGeom>
          <a:solidFill>
            <a:srgbClr val="F4EA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40331C-0945-EF4D-98F2-E9AEA3BC37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57122" y="1789856"/>
            <a:ext cx="2216151" cy="587047"/>
          </a:xfrm>
        </p:spPr>
        <p:txBody>
          <a:bodyPr>
            <a:normAutofit/>
          </a:bodyPr>
          <a:lstStyle/>
          <a:p>
            <a:pPr algn="l"/>
            <a:r>
              <a:rPr lang="en-US" i="0" dirty="0">
                <a:solidFill>
                  <a:schemeClr val="bg1">
                    <a:lumMod val="75000"/>
                    <a:lumOff val="25000"/>
                    <a:alpha val="70000"/>
                  </a:schemeClr>
                </a:solidFill>
                <a:latin typeface="Papyrus" panose="020B0602040200020303" pitchFamily="34" charset="77"/>
              </a:rPr>
              <a:t>Definition:</a:t>
            </a:r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8EA4826A-28AD-DB4B-8FC5-3AFF014BA0FC}"/>
              </a:ext>
            </a:extLst>
          </p:cNvPr>
          <p:cNvSpPr/>
          <p:nvPr/>
        </p:nvSpPr>
        <p:spPr>
          <a:xfrm>
            <a:off x="1246277" y="1478419"/>
            <a:ext cx="1103124" cy="1102289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C365F13-BF39-8549-BDBA-67512B86B983}"/>
              </a:ext>
            </a:extLst>
          </p:cNvPr>
          <p:cNvCxnSpPr>
            <a:cxnSpLocks/>
          </p:cNvCxnSpPr>
          <p:nvPr/>
        </p:nvCxnSpPr>
        <p:spPr>
          <a:xfrm>
            <a:off x="149722" y="2023836"/>
            <a:ext cx="1567316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B86CEFF6-1785-E94D-B75F-1D755B04FB06}"/>
              </a:ext>
            </a:extLst>
          </p:cNvPr>
          <p:cNvSpPr/>
          <p:nvPr/>
        </p:nvSpPr>
        <p:spPr>
          <a:xfrm>
            <a:off x="1693452" y="1928586"/>
            <a:ext cx="190500" cy="190500"/>
          </a:xfrm>
          <a:prstGeom prst="ellipse">
            <a:avLst/>
          </a:prstGeom>
          <a:solidFill>
            <a:srgbClr val="C5AB58"/>
          </a:solidFill>
          <a:ln>
            <a:solidFill>
              <a:srgbClr val="C5AB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Circle: Hollow 8">
            <a:extLst>
              <a:ext uri="{FF2B5EF4-FFF2-40B4-BE49-F238E27FC236}">
                <a16:creationId xmlns:a16="http://schemas.microsoft.com/office/drawing/2014/main" id="{96FBC365-E926-1E4D-97E9-574282737293}"/>
              </a:ext>
            </a:extLst>
          </p:cNvPr>
          <p:cNvSpPr/>
          <p:nvPr/>
        </p:nvSpPr>
        <p:spPr>
          <a:xfrm>
            <a:off x="1574389" y="1809523"/>
            <a:ext cx="428626" cy="428626"/>
          </a:xfrm>
          <a:prstGeom prst="donut">
            <a:avLst>
              <a:gd name="adj" fmla="val 5281"/>
            </a:avLst>
          </a:prstGeom>
          <a:solidFill>
            <a:srgbClr val="C5AB58"/>
          </a:solidFill>
          <a:ln>
            <a:solidFill>
              <a:srgbClr val="C5AB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2" name="Picture 91">
            <a:extLst>
              <a:ext uri="{FF2B5EF4-FFF2-40B4-BE49-F238E27FC236}">
                <a16:creationId xmlns:a16="http://schemas.microsoft.com/office/drawing/2014/main" id="{84F09420-6417-FB4E-A942-0BC0FB0B687C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8516" r="45898"/>
          <a:stretch/>
        </p:blipFill>
        <p:spPr>
          <a:xfrm>
            <a:off x="8386158" y="0"/>
            <a:ext cx="3809584" cy="6857999"/>
          </a:xfrm>
          <a:prstGeom prst="rect">
            <a:avLst/>
          </a:prstGeom>
        </p:spPr>
      </p:pic>
      <p:sp>
        <p:nvSpPr>
          <p:cNvPr id="37" name="Circle: Hollow 9">
            <a:extLst>
              <a:ext uri="{FF2B5EF4-FFF2-40B4-BE49-F238E27FC236}">
                <a16:creationId xmlns:a16="http://schemas.microsoft.com/office/drawing/2014/main" id="{A33C5359-1D45-1741-91BA-ECB9C541BCB5}"/>
              </a:ext>
            </a:extLst>
          </p:cNvPr>
          <p:cNvSpPr/>
          <p:nvPr/>
        </p:nvSpPr>
        <p:spPr>
          <a:xfrm>
            <a:off x="1441517" y="1676651"/>
            <a:ext cx="694370" cy="694370"/>
          </a:xfrm>
          <a:prstGeom prst="donut">
            <a:avLst>
              <a:gd name="adj" fmla="val 2879"/>
            </a:avLst>
          </a:prstGeom>
          <a:solidFill>
            <a:srgbClr val="C5AB58"/>
          </a:solidFill>
          <a:ln>
            <a:solidFill>
              <a:srgbClr val="C5AB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2B51B7A-CC64-5E49-B931-DFC757592E91}"/>
              </a:ext>
            </a:extLst>
          </p:cNvPr>
          <p:cNvCxnSpPr>
            <a:cxnSpLocks/>
          </p:cNvCxnSpPr>
          <p:nvPr/>
        </p:nvCxnSpPr>
        <p:spPr>
          <a:xfrm flipV="1">
            <a:off x="1788703" y="2371022"/>
            <a:ext cx="0" cy="1033387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9CA14C87-A98E-8B4E-8B24-062D370A44E2}"/>
              </a:ext>
            </a:extLst>
          </p:cNvPr>
          <p:cNvSpPr/>
          <p:nvPr/>
        </p:nvSpPr>
        <p:spPr>
          <a:xfrm>
            <a:off x="1726582" y="3379276"/>
            <a:ext cx="124240" cy="124240"/>
          </a:xfrm>
          <a:prstGeom prst="ellipse">
            <a:avLst/>
          </a:prstGeom>
          <a:solidFill>
            <a:srgbClr val="C5AB58"/>
          </a:solidFill>
          <a:ln>
            <a:solidFill>
              <a:srgbClr val="C5AB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6E726EA-9672-774D-B10D-8C93507497B8}"/>
              </a:ext>
            </a:extLst>
          </p:cNvPr>
          <p:cNvCxnSpPr>
            <a:cxnSpLocks/>
          </p:cNvCxnSpPr>
          <p:nvPr/>
        </p:nvCxnSpPr>
        <p:spPr>
          <a:xfrm>
            <a:off x="1814164" y="3441396"/>
            <a:ext cx="878824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Graphic 77" descr="Circle with left arrow with solid fill">
            <a:hlinkClick r:id="rId18" action="ppaction://hlinksldjump"/>
            <a:extLst>
              <a:ext uri="{FF2B5EF4-FFF2-40B4-BE49-F238E27FC236}">
                <a16:creationId xmlns:a16="http://schemas.microsoft.com/office/drawing/2014/main" id="{3CB407B5-0953-AF47-9687-E7AFDC5B7A55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 rot="10800000">
            <a:off x="10040058" y="5887824"/>
            <a:ext cx="823163" cy="823163"/>
          </a:xfrm>
          <a:prstGeom prst="rect">
            <a:avLst/>
          </a:prstGeom>
        </p:spPr>
      </p:pic>
      <p:sp>
        <p:nvSpPr>
          <p:cNvPr id="79" name="TextBox 78">
            <a:extLst>
              <a:ext uri="{FF2B5EF4-FFF2-40B4-BE49-F238E27FC236}">
                <a16:creationId xmlns:a16="http://schemas.microsoft.com/office/drawing/2014/main" id="{4C168A5C-83B1-FF4D-B098-74B64D2F4D98}"/>
              </a:ext>
            </a:extLst>
          </p:cNvPr>
          <p:cNvSpPr txBox="1"/>
          <p:nvPr/>
        </p:nvSpPr>
        <p:spPr>
          <a:xfrm>
            <a:off x="2768040" y="2448302"/>
            <a:ext cx="5208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C5AB58"/>
                </a:solidFill>
                <a:latin typeface="Papyrus" panose="020B0602040200020303" pitchFamily="34" charset="77"/>
              </a:rPr>
              <a:t>Tea is a beverage made by taking leaves from the </a:t>
            </a:r>
            <a:r>
              <a:rPr lang="en-GB" sz="2400" b="1" dirty="0">
                <a:solidFill>
                  <a:srgbClr val="C5AB58"/>
                </a:solidFill>
                <a:latin typeface="Papyrus" panose="020B0602040200020303" pitchFamily="34" charset="77"/>
              </a:rPr>
              <a:t>camellia sinensis </a:t>
            </a:r>
            <a:r>
              <a:rPr lang="en-GB" sz="2400" dirty="0">
                <a:solidFill>
                  <a:srgbClr val="C5AB58"/>
                </a:solidFill>
                <a:latin typeface="Papyrus" panose="020B0602040200020303" pitchFamily="34" charset="77"/>
              </a:rPr>
              <a:t>plant and steeping them in hot water.</a:t>
            </a:r>
          </a:p>
          <a:p>
            <a:r>
              <a:rPr lang="en-GB" sz="2400" dirty="0">
                <a:latin typeface="+mj-lt"/>
              </a:rPr>
              <a:t> </a:t>
            </a:r>
            <a:endParaRPr lang="en-US" sz="1400" dirty="0">
              <a:latin typeface="Papyrus" panose="020B0602040200020303" pitchFamily="34" charset="77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897D64C-CE21-EF43-A2E3-02B447FBDAFC}"/>
              </a:ext>
            </a:extLst>
          </p:cNvPr>
          <p:cNvGrpSpPr/>
          <p:nvPr/>
        </p:nvGrpSpPr>
        <p:grpSpPr>
          <a:xfrm>
            <a:off x="578898" y="5391257"/>
            <a:ext cx="1372492" cy="1192227"/>
            <a:chOff x="332711" y="5391257"/>
            <a:chExt cx="1372492" cy="1192227"/>
          </a:xfrm>
        </p:grpSpPr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5FCCA887-64F6-3840-9265-FE443404206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/>
            <a:srcRect r="74035" b="30667"/>
            <a:stretch/>
          </p:blipFill>
          <p:spPr>
            <a:xfrm>
              <a:off x="619132" y="5391257"/>
              <a:ext cx="790512" cy="804571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E2DB234-DCC1-FD4B-AF12-621DC0A76C89}"/>
                </a:ext>
              </a:extLst>
            </p:cNvPr>
            <p:cNvSpPr/>
            <p:nvPr/>
          </p:nvSpPr>
          <p:spPr>
            <a:xfrm>
              <a:off x="332711" y="6214152"/>
              <a:ext cx="137249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solidFill>
                    <a:srgbClr val="C5AB58"/>
                  </a:solidFill>
                  <a:latin typeface="Trattatello" panose="020F0403020200020303" pitchFamily="34" charset="0"/>
                </a:rPr>
                <a:t>WHITE TEA</a:t>
              </a:r>
              <a:endParaRPr lang="en-US" b="1" dirty="0">
                <a:solidFill>
                  <a:srgbClr val="C5AB58"/>
                </a:solidFill>
                <a:latin typeface="Trattatello" panose="020F0403020200020303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108D7E0-11E2-EB40-8BE7-9EB4237452DC}"/>
              </a:ext>
            </a:extLst>
          </p:cNvPr>
          <p:cNvGrpSpPr/>
          <p:nvPr/>
        </p:nvGrpSpPr>
        <p:grpSpPr>
          <a:xfrm>
            <a:off x="2552227" y="5402659"/>
            <a:ext cx="1330814" cy="1189040"/>
            <a:chOff x="2405686" y="5402659"/>
            <a:chExt cx="1330814" cy="118904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FE8A648-50CA-9646-9AA0-E4AE12D208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/>
            <a:srcRect l="25819" r="50054" b="30103"/>
            <a:stretch/>
          </p:blipFill>
          <p:spPr>
            <a:xfrm>
              <a:off x="2715499" y="5402659"/>
              <a:ext cx="718291" cy="793169"/>
            </a:xfrm>
            <a:prstGeom prst="rect">
              <a:avLst/>
            </a:prstGeom>
          </p:spPr>
        </p:pic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5CDD8B63-13D8-E749-B278-A91DF45B3A43}"/>
                </a:ext>
              </a:extLst>
            </p:cNvPr>
            <p:cNvSpPr/>
            <p:nvPr/>
          </p:nvSpPr>
          <p:spPr>
            <a:xfrm>
              <a:off x="2405686" y="6222367"/>
              <a:ext cx="133081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solidFill>
                    <a:srgbClr val="C5AB58"/>
                  </a:solidFill>
                  <a:latin typeface="Trattatello" panose="020F0403020200020303" pitchFamily="34" charset="0"/>
                </a:rPr>
                <a:t>GREEN TEA</a:t>
              </a:r>
              <a:endParaRPr lang="en-US" b="1" dirty="0">
                <a:solidFill>
                  <a:srgbClr val="C5AB58"/>
                </a:solidFill>
                <a:latin typeface="Trattatello" panose="020F0403020200020303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19FF195-C671-0245-8997-B5A4F0E5FE70}"/>
              </a:ext>
            </a:extLst>
          </p:cNvPr>
          <p:cNvGrpSpPr/>
          <p:nvPr/>
        </p:nvGrpSpPr>
        <p:grpSpPr>
          <a:xfrm>
            <a:off x="4507168" y="5384608"/>
            <a:ext cx="1477712" cy="1195773"/>
            <a:chOff x="4466136" y="5384606"/>
            <a:chExt cx="1477712" cy="1195773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E293A481-25EE-F244-87BC-B60EBDEB74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/>
            <a:srcRect l="49575" r="26250" b="32117"/>
            <a:stretch/>
          </p:blipFill>
          <p:spPr>
            <a:xfrm>
              <a:off x="4853085" y="5384606"/>
              <a:ext cx="736040" cy="787776"/>
            </a:xfrm>
            <a:prstGeom prst="rect">
              <a:avLst/>
            </a:prstGeom>
          </p:spPr>
        </p:pic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7F9FFBD7-2FC7-8F46-8922-0CBF8CD4671F}"/>
                </a:ext>
              </a:extLst>
            </p:cNvPr>
            <p:cNvSpPr/>
            <p:nvPr/>
          </p:nvSpPr>
          <p:spPr>
            <a:xfrm>
              <a:off x="4466136" y="6211047"/>
              <a:ext cx="147771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solidFill>
                    <a:srgbClr val="C5AB58"/>
                  </a:solidFill>
                  <a:latin typeface="Trattatello" panose="020F0403020200020303" pitchFamily="34" charset="0"/>
                </a:rPr>
                <a:t>OOLONG TEA</a:t>
              </a:r>
              <a:endParaRPr lang="en-US" b="1" dirty="0">
                <a:solidFill>
                  <a:srgbClr val="C5AB58"/>
                </a:solidFill>
                <a:latin typeface="Trattatello" panose="020F0403020200020303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37FC4A7B-6409-1F48-A0E5-BB858D381EE3}"/>
              </a:ext>
            </a:extLst>
          </p:cNvPr>
          <p:cNvGrpSpPr/>
          <p:nvPr/>
        </p:nvGrpSpPr>
        <p:grpSpPr>
          <a:xfrm>
            <a:off x="6569586" y="5366580"/>
            <a:ext cx="1258421" cy="1216904"/>
            <a:chOff x="6815771" y="5366580"/>
            <a:chExt cx="1258421" cy="1216904"/>
          </a:xfrm>
        </p:grpSpPr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1E8DBB2C-756E-104A-BD08-D7FEF6F9B1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1"/>
            <a:srcRect l="72536" r="3289" b="32117"/>
            <a:stretch/>
          </p:blipFill>
          <p:spPr>
            <a:xfrm>
              <a:off x="7036733" y="5366580"/>
              <a:ext cx="790511" cy="846075"/>
            </a:xfrm>
            <a:prstGeom prst="rect">
              <a:avLst/>
            </a:prstGeom>
          </p:spPr>
        </p:pic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9DFB356C-D82A-3849-8258-301399569035}"/>
                </a:ext>
              </a:extLst>
            </p:cNvPr>
            <p:cNvSpPr/>
            <p:nvPr/>
          </p:nvSpPr>
          <p:spPr>
            <a:xfrm>
              <a:off x="6815771" y="6214152"/>
              <a:ext cx="12584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b="1" dirty="0">
                  <a:solidFill>
                    <a:srgbClr val="C5AB58"/>
                  </a:solidFill>
                  <a:latin typeface="Trattatello" panose="020F0403020200020303" pitchFamily="34" charset="0"/>
                </a:rPr>
                <a:t>BLACK TEA</a:t>
              </a:r>
              <a:endParaRPr lang="en-US" b="1" dirty="0">
                <a:solidFill>
                  <a:srgbClr val="C5AB58"/>
                </a:solidFill>
                <a:latin typeface="Trattatello" panose="020F0403020200020303" pitchFamily="34" charset="0"/>
              </a:endParaRPr>
            </a:p>
          </p:txBody>
        </p: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1822F889-E84A-794F-B9D1-0EF7D5C2BBE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56145" y="435500"/>
            <a:ext cx="1293549" cy="1181423"/>
          </a:xfrm>
          <a:prstGeom prst="rect">
            <a:avLst/>
          </a:prstGeom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id="{0AF9F1DB-4559-6242-AB0C-B5BED6B89A6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1823478">
            <a:off x="738032" y="513173"/>
            <a:ext cx="1033779" cy="944170"/>
          </a:xfrm>
          <a:prstGeom prst="rect">
            <a:avLst/>
          </a:prstGeom>
        </p:spPr>
      </p:pic>
      <p:sp>
        <p:nvSpPr>
          <p:cNvPr id="63" name="Rectangle 62">
            <a:extLst>
              <a:ext uri="{FF2B5EF4-FFF2-40B4-BE49-F238E27FC236}">
                <a16:creationId xmlns:a16="http://schemas.microsoft.com/office/drawing/2014/main" id="{040A1C43-6AC8-EE4B-9A73-492D997442F4}"/>
              </a:ext>
            </a:extLst>
          </p:cNvPr>
          <p:cNvSpPr/>
          <p:nvPr/>
        </p:nvSpPr>
        <p:spPr>
          <a:xfrm>
            <a:off x="172025" y="147013"/>
            <a:ext cx="8021756" cy="6563974"/>
          </a:xfrm>
          <a:prstGeom prst="rect">
            <a:avLst/>
          </a:prstGeom>
          <a:noFill/>
          <a:ln w="114300" cap="flat" cmpd="tri">
            <a:solidFill>
              <a:srgbClr val="C5AB58">
                <a:alpha val="62000"/>
              </a:srgbClr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095602"/>
                      <a:gd name="connsiteY0" fmla="*/ 0 h 6563974"/>
                      <a:gd name="connsiteX1" fmla="*/ 8095602 w 8095602"/>
                      <a:gd name="connsiteY1" fmla="*/ 0 h 6563974"/>
                      <a:gd name="connsiteX2" fmla="*/ 8095602 w 8095602"/>
                      <a:gd name="connsiteY2" fmla="*/ 6563974 h 6563974"/>
                      <a:gd name="connsiteX3" fmla="*/ 0 w 8095602"/>
                      <a:gd name="connsiteY3" fmla="*/ 6563974 h 6563974"/>
                      <a:gd name="connsiteX4" fmla="*/ 0 w 8095602"/>
                      <a:gd name="connsiteY4" fmla="*/ 0 h 6563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95602" h="6563974" extrusionOk="0">
                        <a:moveTo>
                          <a:pt x="0" y="0"/>
                        </a:moveTo>
                        <a:cubicBezTo>
                          <a:pt x="2394762" y="118645"/>
                          <a:pt x="6278727" y="116012"/>
                          <a:pt x="8095602" y="0"/>
                        </a:cubicBezTo>
                        <a:cubicBezTo>
                          <a:pt x="7962720" y="2555445"/>
                          <a:pt x="8180553" y="3550589"/>
                          <a:pt x="8095602" y="6563974"/>
                        </a:cubicBezTo>
                        <a:cubicBezTo>
                          <a:pt x="5225188" y="6698574"/>
                          <a:pt x="2764786" y="6406778"/>
                          <a:pt x="0" y="6563974"/>
                        </a:cubicBezTo>
                        <a:cubicBezTo>
                          <a:pt x="-20187" y="3797043"/>
                          <a:pt x="-152480" y="21633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6BF9E1D-4622-8149-9584-EF1AAF59FBB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741958" y="648156"/>
            <a:ext cx="4787900" cy="889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408C7C2-DCBA-0F40-8366-FFA3D41461FA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2819" r="4425"/>
          <a:stretch/>
        </p:blipFill>
        <p:spPr>
          <a:xfrm>
            <a:off x="501128" y="4100201"/>
            <a:ext cx="7363550" cy="1242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6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5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45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95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45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95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450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95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45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9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Tea 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450"/>
                            </p:stCondLst>
                            <p:childTnLst>
                              <p:par>
                                <p:cTn id="57" presetID="12" presetClass="entr" presetSubtype="4" fill="hold" nodeType="after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Leaves and bud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450"/>
                            </p:stCondLst>
                            <p:childTnLst>
                              <p:par>
                                <p:cTn id="62" presetID="12" presetClass="entr" presetSubtype="8" fill="hold" nodeType="after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White Te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150"/>
                            </p:stCondLst>
                            <p:childTnLst>
                              <p:par>
                                <p:cTn id="67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Green te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9150"/>
                            </p:stCondLst>
                            <p:childTnLst>
                              <p:par>
                                <p:cTn id="72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Oolong Te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1150"/>
                            </p:stCondLst>
                            <p:childTnLst>
                              <p:par>
                                <p:cTn id="77" presetID="12" presetClass="entr" presetSubtype="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Finally Bla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3150"/>
                            </p:stCondLst>
                            <p:childTnLst>
                              <p:par>
                                <p:cTn id="82" presetID="12" presetClass="entr" presetSubtype="4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8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" grpId="0" build="p"/>
      <p:bldP spid="32" grpId="0" animBg="1"/>
      <p:bldP spid="34" grpId="0" animBg="1"/>
      <p:bldP spid="35" grpId="0" animBg="1"/>
      <p:bldP spid="37" grpId="0" animBg="1"/>
      <p:bldP spid="39" grpId="0" animBg="1"/>
      <p:bldP spid="7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The history" descr="The history">
            <a:hlinkClick r:id="" action="ppaction://media"/>
            <a:extLst>
              <a:ext uri="{FF2B5EF4-FFF2-40B4-BE49-F238E27FC236}">
                <a16:creationId xmlns:a16="http://schemas.microsoft.com/office/drawing/2014/main" id="{78394988-9BAB-5A48-A4E6-8AFCE7707C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12663" y="198779"/>
            <a:ext cx="812800" cy="812800"/>
          </a:xfrm>
          <a:prstGeom prst="rect">
            <a:avLst/>
          </a:prstGeom>
        </p:spPr>
      </p:pic>
      <p:pic>
        <p:nvPicPr>
          <p:cNvPr id="3" name="history timeline" descr="history timeline">
            <a:hlinkClick r:id="" action="ppaction://media"/>
            <a:extLst>
              <a:ext uri="{FF2B5EF4-FFF2-40B4-BE49-F238E27FC236}">
                <a16:creationId xmlns:a16="http://schemas.microsoft.com/office/drawing/2014/main" id="{F736C244-E9C3-DB4B-B60D-A6013FB250E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8553" y="266658"/>
            <a:ext cx="812800" cy="812800"/>
          </a:xfrm>
          <a:prstGeom prst="rect">
            <a:avLst/>
          </a:prstGeom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C851D75F-5B75-4941-96DA-822247A43B74}"/>
              </a:ext>
            </a:extLst>
          </p:cNvPr>
          <p:cNvSpPr/>
          <p:nvPr/>
        </p:nvSpPr>
        <p:spPr>
          <a:xfrm>
            <a:off x="2" y="0"/>
            <a:ext cx="12191999" cy="6858000"/>
          </a:xfrm>
          <a:prstGeom prst="rect">
            <a:avLst/>
          </a:prstGeom>
          <a:solidFill>
            <a:srgbClr val="F4EA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72CB9A-11DA-403F-8A2C-8ACABB9E55E3}"/>
              </a:ext>
            </a:extLst>
          </p:cNvPr>
          <p:cNvCxnSpPr/>
          <p:nvPr/>
        </p:nvCxnSpPr>
        <p:spPr>
          <a:xfrm>
            <a:off x="6175088" y="3995319"/>
            <a:ext cx="2252870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67E87360-F24A-47BA-928F-2F0179FA8620}"/>
              </a:ext>
            </a:extLst>
          </p:cNvPr>
          <p:cNvCxnSpPr/>
          <p:nvPr/>
        </p:nvCxnSpPr>
        <p:spPr>
          <a:xfrm>
            <a:off x="8413015" y="3995319"/>
            <a:ext cx="2252870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8346D99-21A2-4F27-AB30-6BF25A60C3AC}"/>
              </a:ext>
            </a:extLst>
          </p:cNvPr>
          <p:cNvCxnSpPr>
            <a:cxnSpLocks/>
          </p:cNvCxnSpPr>
          <p:nvPr/>
        </p:nvCxnSpPr>
        <p:spPr>
          <a:xfrm>
            <a:off x="10665885" y="3995319"/>
            <a:ext cx="1538514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92DD698-41EA-44B3-A338-53428D7D5050}"/>
              </a:ext>
            </a:extLst>
          </p:cNvPr>
          <p:cNvCxnSpPr/>
          <p:nvPr/>
        </p:nvCxnSpPr>
        <p:spPr>
          <a:xfrm>
            <a:off x="3911339" y="3995319"/>
            <a:ext cx="2252870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41C71E-E08E-4C35-AF33-12A46FFB4E28}"/>
              </a:ext>
            </a:extLst>
          </p:cNvPr>
          <p:cNvCxnSpPr/>
          <p:nvPr/>
        </p:nvCxnSpPr>
        <p:spPr>
          <a:xfrm>
            <a:off x="1657906" y="3995319"/>
            <a:ext cx="2252870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AF54DAFC-72BF-4C18-B451-30110FC8EBCC}"/>
              </a:ext>
            </a:extLst>
          </p:cNvPr>
          <p:cNvSpPr/>
          <p:nvPr/>
        </p:nvSpPr>
        <p:spPr>
          <a:xfrm>
            <a:off x="1150597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B54977-33F8-4105-824C-3D0C493D5B00}"/>
              </a:ext>
            </a:extLst>
          </p:cNvPr>
          <p:cNvCxnSpPr>
            <a:cxnSpLocks/>
          </p:cNvCxnSpPr>
          <p:nvPr/>
        </p:nvCxnSpPr>
        <p:spPr>
          <a:xfrm>
            <a:off x="0" y="3995319"/>
            <a:ext cx="1538514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BADB8234-7655-4312-99D5-ACC91B4B894B}"/>
              </a:ext>
            </a:extLst>
          </p:cNvPr>
          <p:cNvSpPr/>
          <p:nvPr/>
        </p:nvSpPr>
        <p:spPr>
          <a:xfrm>
            <a:off x="1514928" y="3900069"/>
            <a:ext cx="190500" cy="19050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ircle: Hollow 8">
            <a:extLst>
              <a:ext uri="{FF2B5EF4-FFF2-40B4-BE49-F238E27FC236}">
                <a16:creationId xmlns:a16="http://schemas.microsoft.com/office/drawing/2014/main" id="{868629C6-9D56-44C4-A90C-D16F2E7AA94B}"/>
              </a:ext>
            </a:extLst>
          </p:cNvPr>
          <p:cNvSpPr/>
          <p:nvPr/>
        </p:nvSpPr>
        <p:spPr>
          <a:xfrm>
            <a:off x="1395865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ircle: Hollow 9">
            <a:extLst>
              <a:ext uri="{FF2B5EF4-FFF2-40B4-BE49-F238E27FC236}">
                <a16:creationId xmlns:a16="http://schemas.microsoft.com/office/drawing/2014/main" id="{1E0E5245-3E9D-45CB-A2A2-78E37536928E}"/>
              </a:ext>
            </a:extLst>
          </p:cNvPr>
          <p:cNvSpPr/>
          <p:nvPr/>
        </p:nvSpPr>
        <p:spPr>
          <a:xfrm>
            <a:off x="1262993" y="3648134"/>
            <a:ext cx="694370" cy="694370"/>
          </a:xfrm>
          <a:prstGeom prst="donut">
            <a:avLst>
              <a:gd name="adj" fmla="val 2879"/>
            </a:avLst>
          </a:prstGeom>
          <a:solidFill>
            <a:srgbClr val="C5A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B8353AA-1A28-4FAD-AF44-130B899BAAE4}"/>
              </a:ext>
            </a:extLst>
          </p:cNvPr>
          <p:cNvCxnSpPr>
            <a:cxnSpLocks/>
          </p:cNvCxnSpPr>
          <p:nvPr/>
        </p:nvCxnSpPr>
        <p:spPr>
          <a:xfrm flipV="1">
            <a:off x="1610179" y="4342506"/>
            <a:ext cx="0" cy="664923"/>
          </a:xfrm>
          <a:prstGeom prst="line">
            <a:avLst/>
          </a:prstGeom>
          <a:ln w="1905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36B49B4F-63E8-4430-9059-553CBCA3AB43}"/>
              </a:ext>
            </a:extLst>
          </p:cNvPr>
          <p:cNvSpPr/>
          <p:nvPr/>
        </p:nvSpPr>
        <p:spPr>
          <a:xfrm>
            <a:off x="1547223" y="4977285"/>
            <a:ext cx="124240" cy="12424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59B938-7387-4E6C-B81C-CA1B61488588}"/>
              </a:ext>
            </a:extLst>
          </p:cNvPr>
          <p:cNvSpPr txBox="1"/>
          <p:nvPr/>
        </p:nvSpPr>
        <p:spPr>
          <a:xfrm>
            <a:off x="-38483" y="3043474"/>
            <a:ext cx="317308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00A1A4"/>
                </a:solidFill>
                <a:latin typeface="Century Gothic" panose="020B0502020202020204" pitchFamily="34" charset="0"/>
              </a:rPr>
              <a:t>2737 BCE</a:t>
            </a:r>
          </a:p>
          <a:p>
            <a:pPr algn="ctr"/>
            <a:endParaRPr lang="en-US" sz="2400" dirty="0">
              <a:solidFill>
                <a:srgbClr val="00A1A4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23F98E-5FFF-4701-A99F-87B202C66033}"/>
              </a:ext>
            </a:extLst>
          </p:cNvPr>
          <p:cNvSpPr txBox="1"/>
          <p:nvPr/>
        </p:nvSpPr>
        <p:spPr>
          <a:xfrm>
            <a:off x="63020" y="5158875"/>
            <a:ext cx="3111193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C5AB58"/>
                </a:solidFill>
                <a:latin typeface="Century Gothic" panose="020B0502020202020204" pitchFamily="34" charset="0"/>
              </a:rPr>
              <a:t>Discovered by the Chinese Emperor, Shan Nong, A breeze caused a leaf to fall into his cup of hot water. The curious emperor let the leaf steep, then tasted what is now known as ‘tea”.</a:t>
            </a:r>
          </a:p>
          <a:p>
            <a:pPr algn="ctr"/>
            <a:endParaRPr lang="en-US" sz="1100" dirty="0">
              <a:solidFill>
                <a:schemeClr val="bg2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B54B9C7B-4DA7-40E1-B723-68758EB971FE}"/>
              </a:ext>
            </a:extLst>
          </p:cNvPr>
          <p:cNvSpPr/>
          <p:nvPr/>
        </p:nvSpPr>
        <p:spPr>
          <a:xfrm rot="5400000">
            <a:off x="3389075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37A3CB3-AA60-41C6-B92B-B84EC0A87E61}"/>
              </a:ext>
            </a:extLst>
          </p:cNvPr>
          <p:cNvSpPr/>
          <p:nvPr/>
        </p:nvSpPr>
        <p:spPr>
          <a:xfrm>
            <a:off x="3753406" y="3900069"/>
            <a:ext cx="190500" cy="190500"/>
          </a:xfrm>
          <a:prstGeom prst="ellipse">
            <a:avLst/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ircle: Hollow 20">
            <a:extLst>
              <a:ext uri="{FF2B5EF4-FFF2-40B4-BE49-F238E27FC236}">
                <a16:creationId xmlns:a16="http://schemas.microsoft.com/office/drawing/2014/main" id="{5AB77009-91CD-4089-A339-205E1FD860BA}"/>
              </a:ext>
            </a:extLst>
          </p:cNvPr>
          <p:cNvSpPr/>
          <p:nvPr/>
        </p:nvSpPr>
        <p:spPr>
          <a:xfrm>
            <a:off x="3634343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ircle: Hollow 21">
            <a:extLst>
              <a:ext uri="{FF2B5EF4-FFF2-40B4-BE49-F238E27FC236}">
                <a16:creationId xmlns:a16="http://schemas.microsoft.com/office/drawing/2014/main" id="{EB4F978A-6973-4038-9D44-C992F6903D28}"/>
              </a:ext>
            </a:extLst>
          </p:cNvPr>
          <p:cNvSpPr/>
          <p:nvPr/>
        </p:nvSpPr>
        <p:spPr>
          <a:xfrm>
            <a:off x="3501471" y="3648134"/>
            <a:ext cx="694370" cy="694370"/>
          </a:xfrm>
          <a:prstGeom prst="donut">
            <a:avLst>
              <a:gd name="adj" fmla="val 2879"/>
            </a:avLst>
          </a:prstGeom>
          <a:solidFill>
            <a:srgbClr val="C5A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982AF7D-7FF0-494C-891D-C601C69FAD64}"/>
              </a:ext>
            </a:extLst>
          </p:cNvPr>
          <p:cNvCxnSpPr>
            <a:cxnSpLocks/>
          </p:cNvCxnSpPr>
          <p:nvPr/>
        </p:nvCxnSpPr>
        <p:spPr>
          <a:xfrm flipV="1">
            <a:off x="3848657" y="3043476"/>
            <a:ext cx="0" cy="604661"/>
          </a:xfrm>
          <a:prstGeom prst="line">
            <a:avLst/>
          </a:prstGeom>
          <a:ln w="19050">
            <a:solidFill>
              <a:srgbClr val="EE9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D26033AC-E99E-4309-BD9B-47A98BA0DEA7}"/>
              </a:ext>
            </a:extLst>
          </p:cNvPr>
          <p:cNvSpPr/>
          <p:nvPr/>
        </p:nvSpPr>
        <p:spPr>
          <a:xfrm>
            <a:off x="3789135" y="2938516"/>
            <a:ext cx="124240" cy="124240"/>
          </a:xfrm>
          <a:prstGeom prst="ellipse">
            <a:avLst/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97ECE7-7E0E-48D0-9C27-6FB0E3DB79DD}"/>
              </a:ext>
            </a:extLst>
          </p:cNvPr>
          <p:cNvSpPr txBox="1"/>
          <p:nvPr/>
        </p:nvSpPr>
        <p:spPr>
          <a:xfrm>
            <a:off x="2857977" y="4400522"/>
            <a:ext cx="19488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EE9524"/>
                </a:solidFill>
                <a:latin typeface="Century Gothic" panose="020B0502020202020204" pitchFamily="34" charset="0"/>
              </a:rPr>
              <a:t>350 AD</a:t>
            </a:r>
            <a:endParaRPr lang="en-GB" dirty="0">
              <a:solidFill>
                <a:srgbClr val="EE9524"/>
              </a:solidFill>
              <a:latin typeface="Century Gothic" panose="020B0502020202020204" pitchFamily="34" charset="0"/>
            </a:endParaRPr>
          </a:p>
          <a:p>
            <a:pPr algn="ctr"/>
            <a:endParaRPr lang="en-US" sz="2800" dirty="0">
              <a:solidFill>
                <a:srgbClr val="EE9524"/>
              </a:solidFill>
              <a:latin typeface="Century Gothic" panose="020B0502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DEA27D8-0CF3-496D-AD7D-2076231DE52C}"/>
              </a:ext>
            </a:extLst>
          </p:cNvPr>
          <p:cNvSpPr txBox="1"/>
          <p:nvPr/>
        </p:nvSpPr>
        <p:spPr>
          <a:xfrm>
            <a:off x="2225640" y="1980689"/>
            <a:ext cx="32010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C5AB58"/>
                </a:solidFill>
                <a:latin typeface="Century Gothic" panose="020B0502020202020204" pitchFamily="34" charset="0"/>
              </a:rPr>
              <a:t>In China, tea production evolved, and into different forms and types. Versions ranged from sun dried to steamed green.</a:t>
            </a: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A2636062-43D3-463C-B6BD-741D547DE965}"/>
              </a:ext>
            </a:extLst>
          </p:cNvPr>
          <p:cNvSpPr/>
          <p:nvPr/>
        </p:nvSpPr>
        <p:spPr>
          <a:xfrm>
            <a:off x="5642508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DCB9A2B-6699-4804-99AE-7A924FDA4340}"/>
              </a:ext>
            </a:extLst>
          </p:cNvPr>
          <p:cNvSpPr/>
          <p:nvPr/>
        </p:nvSpPr>
        <p:spPr>
          <a:xfrm>
            <a:off x="6006839" y="3900069"/>
            <a:ext cx="190500" cy="19050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ircle: Hollow 29">
            <a:extLst>
              <a:ext uri="{FF2B5EF4-FFF2-40B4-BE49-F238E27FC236}">
                <a16:creationId xmlns:a16="http://schemas.microsoft.com/office/drawing/2014/main" id="{3A6CDF07-EF0B-4379-8FBF-3718BD896047}"/>
              </a:ext>
            </a:extLst>
          </p:cNvPr>
          <p:cNvSpPr/>
          <p:nvPr/>
        </p:nvSpPr>
        <p:spPr>
          <a:xfrm>
            <a:off x="5887776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Circle: Hollow 30">
            <a:extLst>
              <a:ext uri="{FF2B5EF4-FFF2-40B4-BE49-F238E27FC236}">
                <a16:creationId xmlns:a16="http://schemas.microsoft.com/office/drawing/2014/main" id="{FB3E2DCF-4068-4715-BD27-13370B541EAC}"/>
              </a:ext>
            </a:extLst>
          </p:cNvPr>
          <p:cNvSpPr/>
          <p:nvPr/>
        </p:nvSpPr>
        <p:spPr>
          <a:xfrm>
            <a:off x="5754904" y="3648134"/>
            <a:ext cx="694370" cy="694370"/>
          </a:xfrm>
          <a:prstGeom prst="donut">
            <a:avLst>
              <a:gd name="adj" fmla="val 2879"/>
            </a:avLst>
          </a:prstGeom>
          <a:solidFill>
            <a:srgbClr val="C5A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A49CDC4-E9AD-4789-BEA6-BFF07A73111B}"/>
              </a:ext>
            </a:extLst>
          </p:cNvPr>
          <p:cNvCxnSpPr>
            <a:cxnSpLocks/>
          </p:cNvCxnSpPr>
          <p:nvPr/>
        </p:nvCxnSpPr>
        <p:spPr>
          <a:xfrm flipV="1">
            <a:off x="6102090" y="4342507"/>
            <a:ext cx="0" cy="1033387"/>
          </a:xfrm>
          <a:prstGeom prst="line">
            <a:avLst/>
          </a:prstGeom>
          <a:ln w="1905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DD4A8794-EADF-4527-95C6-C9D6781E9C8E}"/>
              </a:ext>
            </a:extLst>
          </p:cNvPr>
          <p:cNvSpPr/>
          <p:nvPr/>
        </p:nvSpPr>
        <p:spPr>
          <a:xfrm>
            <a:off x="6039969" y="5350759"/>
            <a:ext cx="124240" cy="12424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E7D141-E60D-4B00-AA4B-1F588212DCAD}"/>
              </a:ext>
            </a:extLst>
          </p:cNvPr>
          <p:cNvSpPr txBox="1"/>
          <p:nvPr/>
        </p:nvSpPr>
        <p:spPr>
          <a:xfrm>
            <a:off x="5329648" y="2991326"/>
            <a:ext cx="1515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EF3078"/>
                </a:solidFill>
                <a:latin typeface="Century Gothic" panose="020B0502020202020204" pitchFamily="34" charset="0"/>
              </a:rPr>
              <a:t>767 CE</a:t>
            </a:r>
            <a:endParaRPr lang="en-GB" dirty="0">
              <a:solidFill>
                <a:srgbClr val="EF3078"/>
              </a:solidFill>
              <a:latin typeface="Century Gothic" panose="020B0502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A5C5A36-EC92-462F-BB70-6A797D63B1DD}"/>
              </a:ext>
            </a:extLst>
          </p:cNvPr>
          <p:cNvSpPr txBox="1"/>
          <p:nvPr/>
        </p:nvSpPr>
        <p:spPr>
          <a:xfrm>
            <a:off x="4490957" y="5602985"/>
            <a:ext cx="3201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C5AB58"/>
                </a:solidFill>
                <a:latin typeface="Century Gothic" panose="020B0502020202020204" pitchFamily="34" charset="0"/>
              </a:rPr>
              <a:t>Tea made its way to Japan late in the sixth century.</a:t>
            </a:r>
            <a:endParaRPr lang="en-US" sz="1000" dirty="0">
              <a:solidFill>
                <a:srgbClr val="C5AB58"/>
              </a:solidFill>
              <a:latin typeface="Century Gothic" panose="020B0502020202020204" pitchFamily="34" charset="0"/>
            </a:endParaRPr>
          </a:p>
        </p:txBody>
      </p:sp>
      <p:sp>
        <p:nvSpPr>
          <p:cNvPr id="45" name="Arc 44">
            <a:extLst>
              <a:ext uri="{FF2B5EF4-FFF2-40B4-BE49-F238E27FC236}">
                <a16:creationId xmlns:a16="http://schemas.microsoft.com/office/drawing/2014/main" id="{E3730103-7F8D-4792-83EE-5FFC4A5D2274}"/>
              </a:ext>
            </a:extLst>
          </p:cNvPr>
          <p:cNvSpPr/>
          <p:nvPr/>
        </p:nvSpPr>
        <p:spPr>
          <a:xfrm rot="5400000">
            <a:off x="7906257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6694F26-80D5-467D-94C4-C9C860517F5F}"/>
              </a:ext>
            </a:extLst>
          </p:cNvPr>
          <p:cNvSpPr/>
          <p:nvPr/>
        </p:nvSpPr>
        <p:spPr>
          <a:xfrm>
            <a:off x="8270588" y="3900069"/>
            <a:ext cx="190500" cy="190500"/>
          </a:xfrm>
          <a:prstGeom prst="ellipse">
            <a:avLst/>
          </a:prstGeom>
          <a:solidFill>
            <a:srgbClr val="1C7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Circle: Hollow 46">
            <a:extLst>
              <a:ext uri="{FF2B5EF4-FFF2-40B4-BE49-F238E27FC236}">
                <a16:creationId xmlns:a16="http://schemas.microsoft.com/office/drawing/2014/main" id="{B0789B4A-0620-4211-9109-6DBE9A07FE51}"/>
              </a:ext>
            </a:extLst>
          </p:cNvPr>
          <p:cNvSpPr/>
          <p:nvPr/>
        </p:nvSpPr>
        <p:spPr>
          <a:xfrm>
            <a:off x="8151525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1C7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Circle: Hollow 47">
            <a:extLst>
              <a:ext uri="{FF2B5EF4-FFF2-40B4-BE49-F238E27FC236}">
                <a16:creationId xmlns:a16="http://schemas.microsoft.com/office/drawing/2014/main" id="{9C63B36C-028C-4461-9179-02E81EA9B830}"/>
              </a:ext>
            </a:extLst>
          </p:cNvPr>
          <p:cNvSpPr/>
          <p:nvPr/>
        </p:nvSpPr>
        <p:spPr>
          <a:xfrm>
            <a:off x="8018653" y="3648134"/>
            <a:ext cx="694370" cy="694370"/>
          </a:xfrm>
          <a:prstGeom prst="donut">
            <a:avLst>
              <a:gd name="adj" fmla="val 2879"/>
            </a:avLst>
          </a:prstGeom>
          <a:solidFill>
            <a:srgbClr val="C5A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5E6C7CE-0DCB-4A82-B08E-519AC3270B85}"/>
              </a:ext>
            </a:extLst>
          </p:cNvPr>
          <p:cNvCxnSpPr>
            <a:cxnSpLocks/>
          </p:cNvCxnSpPr>
          <p:nvPr/>
        </p:nvCxnSpPr>
        <p:spPr>
          <a:xfrm flipV="1">
            <a:off x="8365839" y="2614749"/>
            <a:ext cx="0" cy="1033387"/>
          </a:xfrm>
          <a:prstGeom prst="line">
            <a:avLst/>
          </a:prstGeom>
          <a:ln w="19050">
            <a:solidFill>
              <a:srgbClr val="1C7C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4CFE38F3-7830-46D8-95EE-69DB62ED465D}"/>
              </a:ext>
            </a:extLst>
          </p:cNvPr>
          <p:cNvSpPr/>
          <p:nvPr/>
        </p:nvSpPr>
        <p:spPr>
          <a:xfrm>
            <a:off x="8303718" y="2568391"/>
            <a:ext cx="124240" cy="124240"/>
          </a:xfrm>
          <a:prstGeom prst="ellipse">
            <a:avLst/>
          </a:prstGeom>
          <a:solidFill>
            <a:srgbClr val="1C7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5F62DC2-C651-4B22-B4CB-1846861868F6}"/>
              </a:ext>
            </a:extLst>
          </p:cNvPr>
          <p:cNvSpPr txBox="1"/>
          <p:nvPr/>
        </p:nvSpPr>
        <p:spPr>
          <a:xfrm>
            <a:off x="7248536" y="4409149"/>
            <a:ext cx="2237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rgbClr val="1B7CBB"/>
                </a:solidFill>
                <a:latin typeface="Century Gothic" panose="020B0502020202020204" pitchFamily="34" charset="0"/>
              </a:rPr>
              <a:t>1391 AD</a:t>
            </a:r>
            <a:endParaRPr lang="en-US" sz="2800" dirty="0">
              <a:solidFill>
                <a:srgbClr val="1B7CBB"/>
              </a:solidFill>
              <a:latin typeface="Century Gothic" panose="020B0502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4337E62-7F21-4CD3-9B0D-507A64DF7728}"/>
              </a:ext>
            </a:extLst>
          </p:cNvPr>
          <p:cNvSpPr txBox="1"/>
          <p:nvPr/>
        </p:nvSpPr>
        <p:spPr>
          <a:xfrm>
            <a:off x="6986773" y="1925525"/>
            <a:ext cx="27581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C5AB58"/>
                </a:solidFill>
                <a:latin typeface="Century Gothic" panose="020B0502020202020204" pitchFamily="34" charset="0"/>
              </a:rPr>
              <a:t>The first teapots begin to appear.</a:t>
            </a:r>
            <a:endParaRPr lang="en-US" sz="1000" dirty="0">
              <a:solidFill>
                <a:srgbClr val="C5AB58"/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FC85B459-7BA2-4C61-9178-E1CE5EFAEC56}"/>
              </a:ext>
            </a:extLst>
          </p:cNvPr>
          <p:cNvSpPr/>
          <p:nvPr/>
        </p:nvSpPr>
        <p:spPr>
          <a:xfrm>
            <a:off x="10144184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A6EEA54-5314-432F-B5DF-B223248AB8AA}"/>
              </a:ext>
            </a:extLst>
          </p:cNvPr>
          <p:cNvSpPr/>
          <p:nvPr/>
        </p:nvSpPr>
        <p:spPr>
          <a:xfrm>
            <a:off x="10508515" y="3900069"/>
            <a:ext cx="190500" cy="1905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Circle: Hollow 55">
            <a:extLst>
              <a:ext uri="{FF2B5EF4-FFF2-40B4-BE49-F238E27FC236}">
                <a16:creationId xmlns:a16="http://schemas.microsoft.com/office/drawing/2014/main" id="{0C983C23-7914-456E-AA37-90FEEBD851C0}"/>
              </a:ext>
            </a:extLst>
          </p:cNvPr>
          <p:cNvSpPr/>
          <p:nvPr/>
        </p:nvSpPr>
        <p:spPr>
          <a:xfrm>
            <a:off x="10389452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" name="Circle: Hollow 56">
            <a:extLst>
              <a:ext uri="{FF2B5EF4-FFF2-40B4-BE49-F238E27FC236}">
                <a16:creationId xmlns:a16="http://schemas.microsoft.com/office/drawing/2014/main" id="{CD810234-B3DF-4AE8-B7F5-9B91C3FEE8A3}"/>
              </a:ext>
            </a:extLst>
          </p:cNvPr>
          <p:cNvSpPr/>
          <p:nvPr/>
        </p:nvSpPr>
        <p:spPr>
          <a:xfrm>
            <a:off x="10256580" y="3648134"/>
            <a:ext cx="694370" cy="694370"/>
          </a:xfrm>
          <a:prstGeom prst="donut">
            <a:avLst>
              <a:gd name="adj" fmla="val 2879"/>
            </a:avLst>
          </a:prstGeom>
          <a:solidFill>
            <a:srgbClr val="C5A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61A79A1-830D-43A5-991E-41089FE309F5}"/>
              </a:ext>
            </a:extLst>
          </p:cNvPr>
          <p:cNvCxnSpPr>
            <a:cxnSpLocks/>
          </p:cNvCxnSpPr>
          <p:nvPr/>
        </p:nvCxnSpPr>
        <p:spPr>
          <a:xfrm flipV="1">
            <a:off x="10603766" y="4342505"/>
            <a:ext cx="0" cy="103338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91D217BA-6735-41FC-ADDE-ADA84BF5E891}"/>
              </a:ext>
            </a:extLst>
          </p:cNvPr>
          <p:cNvSpPr/>
          <p:nvPr/>
        </p:nvSpPr>
        <p:spPr>
          <a:xfrm>
            <a:off x="10541645" y="5350759"/>
            <a:ext cx="124240" cy="12424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93BBA26-6FB6-4EDA-AE7C-332D388F6619}"/>
              </a:ext>
            </a:extLst>
          </p:cNvPr>
          <p:cNvSpPr txBox="1"/>
          <p:nvPr/>
        </p:nvSpPr>
        <p:spPr>
          <a:xfrm>
            <a:off x="9699316" y="2977071"/>
            <a:ext cx="1808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C00000"/>
                </a:solidFill>
              </a:rPr>
              <a:t>1610 AD</a:t>
            </a:r>
            <a:endParaRPr lang="en-US" sz="360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710CEB2-4E11-44C6-A201-5DCB3EA9A265}"/>
              </a:ext>
            </a:extLst>
          </p:cNvPr>
          <p:cNvSpPr txBox="1"/>
          <p:nvPr/>
        </p:nvSpPr>
        <p:spPr>
          <a:xfrm>
            <a:off x="8605209" y="5600434"/>
            <a:ext cx="35990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C5AB58"/>
                </a:solidFill>
                <a:latin typeface="Century Gothic" panose="020B0502020202020204" pitchFamily="34" charset="0"/>
              </a:rPr>
              <a:t>The Dutch East India Company imports the first shipments of Chinese tea to Western shores, marketing it to rich people as an exotic medicinal drink.</a:t>
            </a:r>
            <a:endParaRPr lang="en-US" sz="1000" dirty="0">
              <a:solidFill>
                <a:srgbClr val="C5AB58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CE23E97-80CA-4DCE-905B-0371552128FB}"/>
              </a:ext>
            </a:extLst>
          </p:cNvPr>
          <p:cNvCxnSpPr>
            <a:cxnSpLocks/>
          </p:cNvCxnSpPr>
          <p:nvPr/>
        </p:nvCxnSpPr>
        <p:spPr>
          <a:xfrm>
            <a:off x="566416" y="6609911"/>
            <a:ext cx="2048865" cy="0"/>
          </a:xfrm>
          <a:prstGeom prst="line">
            <a:avLst/>
          </a:prstGeom>
          <a:ln w="1905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6AF9195-D1C7-4EAB-9766-CBBD5AC04E3E}"/>
              </a:ext>
            </a:extLst>
          </p:cNvPr>
          <p:cNvCxnSpPr>
            <a:cxnSpLocks/>
          </p:cNvCxnSpPr>
          <p:nvPr/>
        </p:nvCxnSpPr>
        <p:spPr>
          <a:xfrm>
            <a:off x="5052524" y="6214443"/>
            <a:ext cx="2048865" cy="0"/>
          </a:xfrm>
          <a:prstGeom prst="line">
            <a:avLst/>
          </a:prstGeom>
          <a:ln w="1905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7FD0854-B613-4503-8F9F-7EBA21977DB6}"/>
              </a:ext>
            </a:extLst>
          </p:cNvPr>
          <p:cNvCxnSpPr>
            <a:cxnSpLocks/>
          </p:cNvCxnSpPr>
          <p:nvPr/>
        </p:nvCxnSpPr>
        <p:spPr>
          <a:xfrm>
            <a:off x="9386279" y="6619503"/>
            <a:ext cx="2048865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67D5D77-7183-46A2-913A-91854EB46B5B}"/>
              </a:ext>
            </a:extLst>
          </p:cNvPr>
          <p:cNvCxnSpPr>
            <a:cxnSpLocks/>
          </p:cNvCxnSpPr>
          <p:nvPr/>
        </p:nvCxnSpPr>
        <p:spPr>
          <a:xfrm>
            <a:off x="2774404" y="1925525"/>
            <a:ext cx="2048865" cy="0"/>
          </a:xfrm>
          <a:prstGeom prst="line">
            <a:avLst/>
          </a:prstGeom>
          <a:ln w="19050">
            <a:solidFill>
              <a:srgbClr val="EE9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FE4C8AC-856E-47A1-86C3-D3143F6DF56B}"/>
              </a:ext>
            </a:extLst>
          </p:cNvPr>
          <p:cNvCxnSpPr>
            <a:cxnSpLocks/>
          </p:cNvCxnSpPr>
          <p:nvPr/>
        </p:nvCxnSpPr>
        <p:spPr>
          <a:xfrm>
            <a:off x="7331021" y="1893340"/>
            <a:ext cx="2048865" cy="0"/>
          </a:xfrm>
          <a:prstGeom prst="line">
            <a:avLst/>
          </a:prstGeom>
          <a:ln w="19050">
            <a:solidFill>
              <a:srgbClr val="1C7C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E94EB358-1BEE-4941-BE04-0308891007B1}"/>
              </a:ext>
            </a:extLst>
          </p:cNvPr>
          <p:cNvSpPr txBox="1"/>
          <p:nvPr/>
        </p:nvSpPr>
        <p:spPr>
          <a:xfrm>
            <a:off x="2462632" y="198779"/>
            <a:ext cx="7278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C5AB58"/>
                </a:solidFill>
                <a:latin typeface="Tw Cen MT" panose="020B0602020104020603" pitchFamily="34" charset="0"/>
              </a:rPr>
              <a:t>HISTORY OF TEA TIMELINE</a:t>
            </a: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6C033B8-DD5C-D842-A739-10A56124EB25}"/>
              </a:ext>
            </a:extLst>
          </p:cNvPr>
          <p:cNvGrpSpPr/>
          <p:nvPr/>
        </p:nvGrpSpPr>
        <p:grpSpPr>
          <a:xfrm>
            <a:off x="5374681" y="1029691"/>
            <a:ext cx="1434489" cy="190500"/>
            <a:chOff x="4679586" y="878988"/>
            <a:chExt cx="1434489" cy="19050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14175FEB-A219-FD4F-88D0-AD06F1AC6210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F8AD7A4E-3BFF-AD43-AB09-F7CC9F7F3F2D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A0FCE1EA-843F-354D-A361-027963337A0A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E0635A64-8CE4-8E4D-8827-5CB61E2A7440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DF65E834-84F5-034B-8001-B11E3E683A30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5" name="Graphic 64" descr="Circle with left arrow with solid fill">
            <a:hlinkClick r:id="rId13" action="ppaction://hlinksldjump">
              <a:snd r:embed="rId14" name="91926__tim-kahn__ding.wav"/>
            </a:hlinkClick>
            <a:extLst>
              <a:ext uri="{FF2B5EF4-FFF2-40B4-BE49-F238E27FC236}">
                <a16:creationId xmlns:a16="http://schemas.microsoft.com/office/drawing/2014/main" id="{678F28D6-6B24-BB4A-84E1-5F46A4FBFA3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800000">
            <a:off x="8912081" y="251943"/>
            <a:ext cx="627369" cy="627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68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89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89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89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89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89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89"/>
                            </p:stCondLst>
                            <p:childTnLst>
                              <p:par>
                                <p:cTn id="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89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2737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89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589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1089"/>
                            </p:stCondLst>
                            <p:childTnLst>
                              <p:par>
                                <p:cTn id="6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1589"/>
                            </p:stCondLst>
                            <p:childTnLst>
                              <p:par>
                                <p:cTn id="7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2089"/>
                            </p:stCondLst>
                            <p:childTnLst>
                              <p:par>
                                <p:cTn id="7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89"/>
                            </p:stCondLst>
                            <p:childTnLst>
                              <p:par>
                                <p:cTn id="8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3089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3589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350A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4089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4089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4589"/>
                            </p:stCondLst>
                            <p:childTnLst>
                              <p:par>
                                <p:cTn id="1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5089"/>
                            </p:stCondLst>
                            <p:childTnLst>
                              <p:par>
                                <p:cTn id="1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35589"/>
                            </p:stCondLst>
                            <p:childTnLst>
                              <p:par>
                                <p:cTn id="1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6089"/>
                            </p:stCondLst>
                            <p:childTnLst>
                              <p:par>
                                <p:cTn id="1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6589"/>
                            </p:stCondLst>
                            <p:childTnLst>
                              <p:par>
                                <p:cTn id="1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37089"/>
                            </p:stCondLst>
                            <p:childTnLst>
                              <p:par>
                                <p:cTn id="1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76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37589"/>
                            </p:stCondLst>
                            <p:childTnLst>
                              <p:par>
                                <p:cTn id="1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6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43589"/>
                            </p:stCondLst>
                            <p:childTnLst>
                              <p:par>
                                <p:cTn id="1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44089"/>
                            </p:stCondLst>
                            <p:childTnLst>
                              <p:par>
                                <p:cTn id="1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4589"/>
                            </p:stCondLst>
                            <p:childTnLst>
                              <p:par>
                                <p:cTn id="1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45089"/>
                            </p:stCondLst>
                            <p:childTnLst>
                              <p:par>
                                <p:cTn id="1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5589"/>
                            </p:stCondLst>
                            <p:childTnLst>
                              <p:par>
                                <p:cTn id="18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46089"/>
                            </p:stCondLst>
                            <p:childTnLst>
                              <p:par>
                                <p:cTn id="19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46589"/>
                            </p:stCondLst>
                            <p:childTnLst>
                              <p:par>
                                <p:cTn id="19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139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47089"/>
                            </p:stCondLst>
                            <p:childTnLst>
                              <p:par>
                                <p:cTn id="2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5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2089"/>
                            </p:stCondLst>
                            <p:childTnLst>
                              <p:par>
                                <p:cTn id="2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52589"/>
                            </p:stCondLst>
                            <p:childTnLst>
                              <p:par>
                                <p:cTn id="2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3089"/>
                            </p:stCondLst>
                            <p:childTnLst>
                              <p:par>
                                <p:cTn id="22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3589"/>
                            </p:stCondLst>
                            <p:childTnLst>
                              <p:par>
                                <p:cTn id="2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4089"/>
                            </p:stCondLst>
                            <p:childTnLst>
                              <p:par>
                                <p:cTn id="2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54589"/>
                            </p:stCondLst>
                            <p:childTnLst>
                              <p:par>
                                <p:cTn id="24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4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55089"/>
                            </p:stCondLst>
                            <p:childTnLst>
                              <p:par>
                                <p:cTn id="2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161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56089"/>
                            </p:stCondLst>
                            <p:childTnLst>
                              <p:par>
                                <p:cTn id="2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6" dur="9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65089"/>
                            </p:stCondLst>
                            <p:childTnLst>
                              <p:par>
                                <p:cTn id="2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1" fill="hold">
                            <p:stCondLst>
                              <p:cond delay="65589"/>
                            </p:stCondLst>
                            <p:childTnLst>
                              <p:par>
                                <p:cTn id="27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 animBg="1"/>
      <p:bldP spid="8" grpId="0" animBg="1"/>
      <p:bldP spid="9" grpId="0" animBg="1"/>
      <p:bldP spid="10" grpId="0" animBg="1"/>
      <p:bldP spid="14" grpId="0" animBg="1"/>
      <p:bldP spid="16" grpId="0"/>
      <p:bldP spid="17" grpId="0"/>
      <p:bldP spid="18" grpId="0" animBg="1"/>
      <p:bldP spid="20" grpId="0" animBg="1"/>
      <p:bldP spid="21" grpId="0" animBg="1"/>
      <p:bldP spid="22" grpId="0" animBg="1"/>
      <p:bldP spid="24" grpId="0" animBg="1"/>
      <p:bldP spid="25" grpId="0"/>
      <p:bldP spid="26" grpId="0"/>
      <p:bldP spid="27" grpId="0" animBg="1"/>
      <p:bldP spid="29" grpId="0" animBg="1"/>
      <p:bldP spid="30" grpId="0" animBg="1"/>
      <p:bldP spid="31" grpId="0" animBg="1"/>
      <p:bldP spid="33" grpId="0" animBg="1"/>
      <p:bldP spid="34" grpId="0"/>
      <p:bldP spid="35" grpId="0"/>
      <p:bldP spid="45" grpId="0" animBg="1"/>
      <p:bldP spid="46" grpId="0" animBg="1"/>
      <p:bldP spid="47" grpId="0" animBg="1"/>
      <p:bldP spid="48" grpId="0" animBg="1"/>
      <p:bldP spid="50" grpId="0" animBg="1"/>
      <p:bldP spid="51" grpId="0"/>
      <p:bldP spid="52" grpId="0"/>
      <p:bldP spid="53" grpId="0" animBg="1"/>
      <p:bldP spid="55" grpId="0" animBg="1"/>
      <p:bldP spid="56" grpId="0" animBg="1"/>
      <p:bldP spid="57" grpId="0" animBg="1"/>
      <p:bldP spid="59" grpId="0" animBg="1"/>
      <p:bldP spid="60" grpId="0"/>
      <p:bldP spid="6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A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272CB9A-11DA-403F-8A2C-8ACABB9E55E3}"/>
              </a:ext>
            </a:extLst>
          </p:cNvPr>
          <p:cNvCxnSpPr/>
          <p:nvPr/>
        </p:nvCxnSpPr>
        <p:spPr>
          <a:xfrm>
            <a:off x="6175088" y="3995319"/>
            <a:ext cx="2252870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67E87360-F24A-47BA-928F-2F0179FA8620}"/>
              </a:ext>
            </a:extLst>
          </p:cNvPr>
          <p:cNvCxnSpPr/>
          <p:nvPr/>
        </p:nvCxnSpPr>
        <p:spPr>
          <a:xfrm>
            <a:off x="8413015" y="3995319"/>
            <a:ext cx="2252870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8346D99-21A2-4F27-AB30-6BF25A60C3AC}"/>
              </a:ext>
            </a:extLst>
          </p:cNvPr>
          <p:cNvCxnSpPr>
            <a:cxnSpLocks/>
          </p:cNvCxnSpPr>
          <p:nvPr/>
        </p:nvCxnSpPr>
        <p:spPr>
          <a:xfrm>
            <a:off x="10665885" y="3995319"/>
            <a:ext cx="1538514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92DD698-41EA-44B3-A338-53428D7D5050}"/>
              </a:ext>
            </a:extLst>
          </p:cNvPr>
          <p:cNvCxnSpPr/>
          <p:nvPr/>
        </p:nvCxnSpPr>
        <p:spPr>
          <a:xfrm>
            <a:off x="3911339" y="3995319"/>
            <a:ext cx="2252870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141C71E-E08E-4C35-AF33-12A46FFB4E28}"/>
              </a:ext>
            </a:extLst>
          </p:cNvPr>
          <p:cNvCxnSpPr/>
          <p:nvPr/>
        </p:nvCxnSpPr>
        <p:spPr>
          <a:xfrm>
            <a:off x="1657906" y="3995319"/>
            <a:ext cx="2252870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Arc 10">
            <a:extLst>
              <a:ext uri="{FF2B5EF4-FFF2-40B4-BE49-F238E27FC236}">
                <a16:creationId xmlns:a16="http://schemas.microsoft.com/office/drawing/2014/main" id="{AF54DAFC-72BF-4C18-B451-30110FC8EBCC}"/>
              </a:ext>
            </a:extLst>
          </p:cNvPr>
          <p:cNvSpPr/>
          <p:nvPr/>
        </p:nvSpPr>
        <p:spPr>
          <a:xfrm>
            <a:off x="1150597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AB54977-33F8-4105-824C-3D0C493D5B00}"/>
              </a:ext>
            </a:extLst>
          </p:cNvPr>
          <p:cNvCxnSpPr>
            <a:cxnSpLocks/>
          </p:cNvCxnSpPr>
          <p:nvPr/>
        </p:nvCxnSpPr>
        <p:spPr>
          <a:xfrm>
            <a:off x="0" y="3995319"/>
            <a:ext cx="1538514" cy="0"/>
          </a:xfrm>
          <a:prstGeom prst="line">
            <a:avLst/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BADB8234-7655-4312-99D5-ACC91B4B894B}"/>
              </a:ext>
            </a:extLst>
          </p:cNvPr>
          <p:cNvSpPr/>
          <p:nvPr/>
        </p:nvSpPr>
        <p:spPr>
          <a:xfrm>
            <a:off x="1514928" y="3900069"/>
            <a:ext cx="190500" cy="19050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ircle: Hollow 8">
            <a:extLst>
              <a:ext uri="{FF2B5EF4-FFF2-40B4-BE49-F238E27FC236}">
                <a16:creationId xmlns:a16="http://schemas.microsoft.com/office/drawing/2014/main" id="{868629C6-9D56-44C4-A90C-D16F2E7AA94B}"/>
              </a:ext>
            </a:extLst>
          </p:cNvPr>
          <p:cNvSpPr/>
          <p:nvPr/>
        </p:nvSpPr>
        <p:spPr>
          <a:xfrm>
            <a:off x="1395865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ircle: Hollow 9">
            <a:extLst>
              <a:ext uri="{FF2B5EF4-FFF2-40B4-BE49-F238E27FC236}">
                <a16:creationId xmlns:a16="http://schemas.microsoft.com/office/drawing/2014/main" id="{1E0E5245-3E9D-45CB-A2A2-78E37536928E}"/>
              </a:ext>
            </a:extLst>
          </p:cNvPr>
          <p:cNvSpPr/>
          <p:nvPr/>
        </p:nvSpPr>
        <p:spPr>
          <a:xfrm>
            <a:off x="1262993" y="3648134"/>
            <a:ext cx="694370" cy="694370"/>
          </a:xfrm>
          <a:prstGeom prst="donut">
            <a:avLst>
              <a:gd name="adj" fmla="val 2879"/>
            </a:avLst>
          </a:prstGeom>
          <a:solidFill>
            <a:srgbClr val="C5A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B8353AA-1A28-4FAD-AF44-130B899BAAE4}"/>
              </a:ext>
            </a:extLst>
          </p:cNvPr>
          <p:cNvCxnSpPr>
            <a:cxnSpLocks/>
          </p:cNvCxnSpPr>
          <p:nvPr/>
        </p:nvCxnSpPr>
        <p:spPr>
          <a:xfrm flipV="1">
            <a:off x="1610179" y="4342505"/>
            <a:ext cx="0" cy="1033387"/>
          </a:xfrm>
          <a:prstGeom prst="line">
            <a:avLst/>
          </a:prstGeom>
          <a:ln w="1905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36B49B4F-63E8-4430-9059-553CBCA3AB43}"/>
              </a:ext>
            </a:extLst>
          </p:cNvPr>
          <p:cNvSpPr/>
          <p:nvPr/>
        </p:nvSpPr>
        <p:spPr>
          <a:xfrm>
            <a:off x="1548058" y="5350759"/>
            <a:ext cx="124240" cy="124240"/>
          </a:xfrm>
          <a:prstGeom prst="ellipse">
            <a:avLst/>
          </a:prstGeom>
          <a:solidFill>
            <a:srgbClr val="03A1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59B938-7387-4E6C-B81C-CA1B61488588}"/>
              </a:ext>
            </a:extLst>
          </p:cNvPr>
          <p:cNvSpPr txBox="1"/>
          <p:nvPr/>
        </p:nvSpPr>
        <p:spPr>
          <a:xfrm>
            <a:off x="551562" y="2997341"/>
            <a:ext cx="2077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00A1A4"/>
                </a:solidFill>
              </a:rPr>
              <a:t>1765</a:t>
            </a:r>
            <a:endParaRPr lang="en-US" sz="3600" dirty="0">
              <a:solidFill>
                <a:srgbClr val="00A1A4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623F98E-5FFF-4701-A99F-87B202C66033}"/>
              </a:ext>
            </a:extLst>
          </p:cNvPr>
          <p:cNvSpPr txBox="1"/>
          <p:nvPr/>
        </p:nvSpPr>
        <p:spPr>
          <a:xfrm>
            <a:off x="-52464" y="5590049"/>
            <a:ext cx="320104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C5AB58"/>
                </a:solidFill>
                <a:latin typeface="Century Gothic" panose="020B0502020202020204" pitchFamily="34" charset="0"/>
              </a:rPr>
              <a:t>Tea is ranked as the most popular beverage in the American colonies.</a:t>
            </a:r>
            <a:endParaRPr lang="en-US" sz="1000" dirty="0">
              <a:solidFill>
                <a:srgbClr val="C5AB58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B54B9C7B-4DA7-40E1-B723-68758EB971FE}"/>
              </a:ext>
            </a:extLst>
          </p:cNvPr>
          <p:cNvSpPr/>
          <p:nvPr/>
        </p:nvSpPr>
        <p:spPr>
          <a:xfrm rot="5400000">
            <a:off x="3389075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37A3CB3-AA60-41C6-B92B-B84EC0A87E61}"/>
              </a:ext>
            </a:extLst>
          </p:cNvPr>
          <p:cNvSpPr/>
          <p:nvPr/>
        </p:nvSpPr>
        <p:spPr>
          <a:xfrm>
            <a:off x="3753406" y="3900069"/>
            <a:ext cx="190500" cy="190500"/>
          </a:xfrm>
          <a:prstGeom prst="ellipse">
            <a:avLst/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ircle: Hollow 20">
            <a:extLst>
              <a:ext uri="{FF2B5EF4-FFF2-40B4-BE49-F238E27FC236}">
                <a16:creationId xmlns:a16="http://schemas.microsoft.com/office/drawing/2014/main" id="{5AB77009-91CD-4089-A339-205E1FD860BA}"/>
              </a:ext>
            </a:extLst>
          </p:cNvPr>
          <p:cNvSpPr/>
          <p:nvPr/>
        </p:nvSpPr>
        <p:spPr>
          <a:xfrm>
            <a:off x="3634343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ircle: Hollow 21">
            <a:extLst>
              <a:ext uri="{FF2B5EF4-FFF2-40B4-BE49-F238E27FC236}">
                <a16:creationId xmlns:a16="http://schemas.microsoft.com/office/drawing/2014/main" id="{EB4F978A-6973-4038-9D44-C992F6903D28}"/>
              </a:ext>
            </a:extLst>
          </p:cNvPr>
          <p:cNvSpPr/>
          <p:nvPr/>
        </p:nvSpPr>
        <p:spPr>
          <a:xfrm>
            <a:off x="3501471" y="3648134"/>
            <a:ext cx="694370" cy="694370"/>
          </a:xfrm>
          <a:prstGeom prst="donut">
            <a:avLst>
              <a:gd name="adj" fmla="val 2879"/>
            </a:avLst>
          </a:prstGeom>
          <a:solidFill>
            <a:srgbClr val="C5A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982AF7D-7FF0-494C-891D-C601C69FAD64}"/>
              </a:ext>
            </a:extLst>
          </p:cNvPr>
          <p:cNvCxnSpPr>
            <a:cxnSpLocks/>
          </p:cNvCxnSpPr>
          <p:nvPr/>
        </p:nvCxnSpPr>
        <p:spPr>
          <a:xfrm flipV="1">
            <a:off x="3848657" y="2614749"/>
            <a:ext cx="0" cy="1033387"/>
          </a:xfrm>
          <a:prstGeom prst="line">
            <a:avLst/>
          </a:prstGeom>
          <a:ln w="19050">
            <a:solidFill>
              <a:srgbClr val="EE9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>
            <a:extLst>
              <a:ext uri="{FF2B5EF4-FFF2-40B4-BE49-F238E27FC236}">
                <a16:creationId xmlns:a16="http://schemas.microsoft.com/office/drawing/2014/main" id="{D26033AC-E99E-4309-BD9B-47A98BA0DEA7}"/>
              </a:ext>
            </a:extLst>
          </p:cNvPr>
          <p:cNvSpPr/>
          <p:nvPr/>
        </p:nvSpPr>
        <p:spPr>
          <a:xfrm>
            <a:off x="3786536" y="2568391"/>
            <a:ext cx="124240" cy="124240"/>
          </a:xfrm>
          <a:prstGeom prst="ellipse">
            <a:avLst/>
          </a:prstGeom>
          <a:solidFill>
            <a:srgbClr val="EE95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297ECE7-7E0E-48D0-9C27-6FB0E3DB79DD}"/>
              </a:ext>
            </a:extLst>
          </p:cNvPr>
          <p:cNvSpPr txBox="1"/>
          <p:nvPr/>
        </p:nvSpPr>
        <p:spPr>
          <a:xfrm>
            <a:off x="3090963" y="4382613"/>
            <a:ext cx="1515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EE9524"/>
                </a:solidFill>
                <a:latin typeface="Century Gothic" panose="020B0502020202020204" pitchFamily="34" charset="0"/>
              </a:rPr>
              <a:t>1785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DEA27D8-0CF3-496D-AD7D-2076231DE52C}"/>
              </a:ext>
            </a:extLst>
          </p:cNvPr>
          <p:cNvSpPr txBox="1"/>
          <p:nvPr/>
        </p:nvSpPr>
        <p:spPr>
          <a:xfrm>
            <a:off x="2242545" y="1831300"/>
            <a:ext cx="3201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C5AB58"/>
                </a:solidFill>
                <a:latin typeface="Century Gothic" panose="020B0502020202020204" pitchFamily="34" charset="0"/>
              </a:rPr>
              <a:t>11 million pounds of tea are brought to England.</a:t>
            </a:r>
            <a:endParaRPr lang="en-US" sz="1100" dirty="0">
              <a:solidFill>
                <a:srgbClr val="C5AB58"/>
              </a:solidFill>
              <a:latin typeface="Century Gothic" panose="020B0502020202020204" pitchFamily="34" charset="0"/>
            </a:endParaRPr>
          </a:p>
        </p:txBody>
      </p:sp>
      <p:sp>
        <p:nvSpPr>
          <p:cNvPr id="27" name="Arc 26">
            <a:extLst>
              <a:ext uri="{FF2B5EF4-FFF2-40B4-BE49-F238E27FC236}">
                <a16:creationId xmlns:a16="http://schemas.microsoft.com/office/drawing/2014/main" id="{A2636062-43D3-463C-B6BD-741D547DE965}"/>
              </a:ext>
            </a:extLst>
          </p:cNvPr>
          <p:cNvSpPr/>
          <p:nvPr/>
        </p:nvSpPr>
        <p:spPr>
          <a:xfrm>
            <a:off x="5642508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CDCB9A2B-6699-4804-99AE-7A924FDA4340}"/>
              </a:ext>
            </a:extLst>
          </p:cNvPr>
          <p:cNvSpPr/>
          <p:nvPr/>
        </p:nvSpPr>
        <p:spPr>
          <a:xfrm>
            <a:off x="6006839" y="3900069"/>
            <a:ext cx="190500" cy="19050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Circle: Hollow 29">
            <a:extLst>
              <a:ext uri="{FF2B5EF4-FFF2-40B4-BE49-F238E27FC236}">
                <a16:creationId xmlns:a16="http://schemas.microsoft.com/office/drawing/2014/main" id="{3A6CDF07-EF0B-4379-8FBF-3718BD896047}"/>
              </a:ext>
            </a:extLst>
          </p:cNvPr>
          <p:cNvSpPr/>
          <p:nvPr/>
        </p:nvSpPr>
        <p:spPr>
          <a:xfrm>
            <a:off x="5887776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" name="Circle: Hollow 30">
            <a:extLst>
              <a:ext uri="{FF2B5EF4-FFF2-40B4-BE49-F238E27FC236}">
                <a16:creationId xmlns:a16="http://schemas.microsoft.com/office/drawing/2014/main" id="{FB3E2DCF-4068-4715-BD27-13370B541EAC}"/>
              </a:ext>
            </a:extLst>
          </p:cNvPr>
          <p:cNvSpPr/>
          <p:nvPr/>
        </p:nvSpPr>
        <p:spPr>
          <a:xfrm>
            <a:off x="5754904" y="3648134"/>
            <a:ext cx="694370" cy="694370"/>
          </a:xfrm>
          <a:prstGeom prst="donut">
            <a:avLst>
              <a:gd name="adj" fmla="val 2879"/>
            </a:avLst>
          </a:prstGeom>
          <a:solidFill>
            <a:srgbClr val="C5A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EA49CDC4-E9AD-4789-BEA6-BFF07A73111B}"/>
              </a:ext>
            </a:extLst>
          </p:cNvPr>
          <p:cNvCxnSpPr>
            <a:cxnSpLocks/>
          </p:cNvCxnSpPr>
          <p:nvPr/>
        </p:nvCxnSpPr>
        <p:spPr>
          <a:xfrm flipV="1">
            <a:off x="6102090" y="4342507"/>
            <a:ext cx="0" cy="1033387"/>
          </a:xfrm>
          <a:prstGeom prst="line">
            <a:avLst/>
          </a:prstGeom>
          <a:ln w="1905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>
            <a:extLst>
              <a:ext uri="{FF2B5EF4-FFF2-40B4-BE49-F238E27FC236}">
                <a16:creationId xmlns:a16="http://schemas.microsoft.com/office/drawing/2014/main" id="{DD4A8794-EADF-4527-95C6-C9D6781E9C8E}"/>
              </a:ext>
            </a:extLst>
          </p:cNvPr>
          <p:cNvSpPr/>
          <p:nvPr/>
        </p:nvSpPr>
        <p:spPr>
          <a:xfrm>
            <a:off x="6039969" y="5350759"/>
            <a:ext cx="124240" cy="124240"/>
          </a:xfrm>
          <a:prstGeom prst="ellipse">
            <a:avLst/>
          </a:prstGeom>
          <a:solidFill>
            <a:srgbClr val="EF30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BE7D141-E60D-4B00-AA4B-1F588212DCAD}"/>
              </a:ext>
            </a:extLst>
          </p:cNvPr>
          <p:cNvSpPr txBox="1"/>
          <p:nvPr/>
        </p:nvSpPr>
        <p:spPr>
          <a:xfrm>
            <a:off x="5344396" y="2961832"/>
            <a:ext cx="1515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EF3078"/>
                </a:solidFill>
                <a:latin typeface="Century Gothic" panose="020B0502020202020204" pitchFamily="34" charset="0"/>
              </a:rPr>
              <a:t>1840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A5C5A36-EC92-462F-BB70-6A797D63B1DD}"/>
              </a:ext>
            </a:extLst>
          </p:cNvPr>
          <p:cNvSpPr txBox="1"/>
          <p:nvPr/>
        </p:nvSpPr>
        <p:spPr>
          <a:xfrm>
            <a:off x="4495422" y="5533207"/>
            <a:ext cx="32010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C5AB58"/>
                </a:solidFill>
                <a:latin typeface="Century Gothic" panose="020B0502020202020204" pitchFamily="34" charset="0"/>
              </a:rPr>
              <a:t>Afternoon tea introduced. Anna the duchess of Bedford introduces afternoon tea, which becomes a lasting English ritual.</a:t>
            </a:r>
          </a:p>
        </p:txBody>
      </p:sp>
      <p:sp>
        <p:nvSpPr>
          <p:cNvPr id="45" name="Arc 44">
            <a:extLst>
              <a:ext uri="{FF2B5EF4-FFF2-40B4-BE49-F238E27FC236}">
                <a16:creationId xmlns:a16="http://schemas.microsoft.com/office/drawing/2014/main" id="{E3730103-7F8D-4792-83EE-5FFC4A5D2274}"/>
              </a:ext>
            </a:extLst>
          </p:cNvPr>
          <p:cNvSpPr/>
          <p:nvPr/>
        </p:nvSpPr>
        <p:spPr>
          <a:xfrm rot="5400000">
            <a:off x="7906257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86694F26-80D5-467D-94C4-C9C860517F5F}"/>
              </a:ext>
            </a:extLst>
          </p:cNvPr>
          <p:cNvSpPr/>
          <p:nvPr/>
        </p:nvSpPr>
        <p:spPr>
          <a:xfrm>
            <a:off x="8270588" y="3900069"/>
            <a:ext cx="190500" cy="190500"/>
          </a:xfrm>
          <a:prstGeom prst="ellipse">
            <a:avLst/>
          </a:prstGeom>
          <a:solidFill>
            <a:srgbClr val="1C7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Circle: Hollow 46">
            <a:extLst>
              <a:ext uri="{FF2B5EF4-FFF2-40B4-BE49-F238E27FC236}">
                <a16:creationId xmlns:a16="http://schemas.microsoft.com/office/drawing/2014/main" id="{B0789B4A-0620-4211-9109-6DBE9A07FE51}"/>
              </a:ext>
            </a:extLst>
          </p:cNvPr>
          <p:cNvSpPr/>
          <p:nvPr/>
        </p:nvSpPr>
        <p:spPr>
          <a:xfrm>
            <a:off x="8151525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1C7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Circle: Hollow 47">
            <a:extLst>
              <a:ext uri="{FF2B5EF4-FFF2-40B4-BE49-F238E27FC236}">
                <a16:creationId xmlns:a16="http://schemas.microsoft.com/office/drawing/2014/main" id="{9C63B36C-028C-4461-9179-02E81EA9B830}"/>
              </a:ext>
            </a:extLst>
          </p:cNvPr>
          <p:cNvSpPr/>
          <p:nvPr/>
        </p:nvSpPr>
        <p:spPr>
          <a:xfrm>
            <a:off x="8018653" y="3648134"/>
            <a:ext cx="694370" cy="694370"/>
          </a:xfrm>
          <a:prstGeom prst="donut">
            <a:avLst>
              <a:gd name="adj" fmla="val 2879"/>
            </a:avLst>
          </a:prstGeom>
          <a:solidFill>
            <a:srgbClr val="C5A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5E6C7CE-0DCB-4A82-B08E-519AC3270B85}"/>
              </a:ext>
            </a:extLst>
          </p:cNvPr>
          <p:cNvCxnSpPr>
            <a:cxnSpLocks/>
          </p:cNvCxnSpPr>
          <p:nvPr/>
        </p:nvCxnSpPr>
        <p:spPr>
          <a:xfrm flipH="1" flipV="1">
            <a:off x="8365837" y="2829697"/>
            <a:ext cx="2" cy="818438"/>
          </a:xfrm>
          <a:prstGeom prst="line">
            <a:avLst/>
          </a:prstGeom>
          <a:ln w="19050">
            <a:solidFill>
              <a:srgbClr val="1C7C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4CFE38F3-7830-46D8-95EE-69DB62ED465D}"/>
              </a:ext>
            </a:extLst>
          </p:cNvPr>
          <p:cNvSpPr/>
          <p:nvPr/>
        </p:nvSpPr>
        <p:spPr>
          <a:xfrm>
            <a:off x="8303718" y="2737917"/>
            <a:ext cx="124240" cy="124240"/>
          </a:xfrm>
          <a:prstGeom prst="ellipse">
            <a:avLst/>
          </a:prstGeom>
          <a:solidFill>
            <a:srgbClr val="1C7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5F62DC2-C651-4B22-B4CB-1846861868F6}"/>
              </a:ext>
            </a:extLst>
          </p:cNvPr>
          <p:cNvSpPr txBox="1"/>
          <p:nvPr/>
        </p:nvSpPr>
        <p:spPr>
          <a:xfrm>
            <a:off x="7608145" y="4382613"/>
            <a:ext cx="1515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rgbClr val="1C7CBB"/>
                </a:solidFill>
                <a:latin typeface="Century Gothic" panose="020B0502020202020204" pitchFamily="34" charset="0"/>
              </a:rPr>
              <a:t>1920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4337E62-7F21-4CD3-9B0D-507A64DF7728}"/>
              </a:ext>
            </a:extLst>
          </p:cNvPr>
          <p:cNvSpPr txBox="1"/>
          <p:nvPr/>
        </p:nvSpPr>
        <p:spPr>
          <a:xfrm>
            <a:off x="6765317" y="1706682"/>
            <a:ext cx="32010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C5AB58"/>
                </a:solidFill>
                <a:latin typeface="Century Gothic" panose="020B0502020202020204" pitchFamily="34" charset="0"/>
              </a:rPr>
              <a:t>Tea bags were developed for commercial production, initially from gauze and then later from paper.</a:t>
            </a:r>
            <a:endParaRPr lang="en-US" sz="1000" dirty="0">
              <a:solidFill>
                <a:srgbClr val="C5AB58"/>
              </a:solidFill>
              <a:latin typeface="Century Gothic" panose="020B0502020202020204" pitchFamily="34" charset="0"/>
            </a:endParaRPr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FC85B459-7BA2-4C61-9178-E1CE5EFAEC56}"/>
              </a:ext>
            </a:extLst>
          </p:cNvPr>
          <p:cNvSpPr/>
          <p:nvPr/>
        </p:nvSpPr>
        <p:spPr>
          <a:xfrm>
            <a:off x="10144184" y="3535738"/>
            <a:ext cx="919162" cy="919162"/>
          </a:xfrm>
          <a:prstGeom prst="arc">
            <a:avLst>
              <a:gd name="adj1" fmla="val 5420354"/>
              <a:gd name="adj2" fmla="val 10853341"/>
            </a:avLst>
          </a:prstGeom>
          <a:ln w="19050">
            <a:solidFill>
              <a:srgbClr val="C5AB5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4A6EEA54-5314-432F-B5DF-B223248AB8AA}"/>
              </a:ext>
            </a:extLst>
          </p:cNvPr>
          <p:cNvSpPr/>
          <p:nvPr/>
        </p:nvSpPr>
        <p:spPr>
          <a:xfrm>
            <a:off x="10508515" y="3900069"/>
            <a:ext cx="190500" cy="1905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Circle: Hollow 55">
            <a:extLst>
              <a:ext uri="{FF2B5EF4-FFF2-40B4-BE49-F238E27FC236}">
                <a16:creationId xmlns:a16="http://schemas.microsoft.com/office/drawing/2014/main" id="{0C983C23-7914-456E-AA37-90FEEBD851C0}"/>
              </a:ext>
            </a:extLst>
          </p:cNvPr>
          <p:cNvSpPr/>
          <p:nvPr/>
        </p:nvSpPr>
        <p:spPr>
          <a:xfrm>
            <a:off x="10389452" y="3781006"/>
            <a:ext cx="428626" cy="428626"/>
          </a:xfrm>
          <a:prstGeom prst="donut">
            <a:avLst>
              <a:gd name="adj" fmla="val 5281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7" name="Circle: Hollow 56">
            <a:extLst>
              <a:ext uri="{FF2B5EF4-FFF2-40B4-BE49-F238E27FC236}">
                <a16:creationId xmlns:a16="http://schemas.microsoft.com/office/drawing/2014/main" id="{CD810234-B3DF-4AE8-B7F5-9B91C3FEE8A3}"/>
              </a:ext>
            </a:extLst>
          </p:cNvPr>
          <p:cNvSpPr/>
          <p:nvPr/>
        </p:nvSpPr>
        <p:spPr>
          <a:xfrm>
            <a:off x="10256580" y="3648134"/>
            <a:ext cx="694370" cy="694370"/>
          </a:xfrm>
          <a:prstGeom prst="donut">
            <a:avLst>
              <a:gd name="adj" fmla="val 2879"/>
            </a:avLst>
          </a:prstGeom>
          <a:solidFill>
            <a:srgbClr val="C5AB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61A79A1-830D-43A5-991E-41089FE309F5}"/>
              </a:ext>
            </a:extLst>
          </p:cNvPr>
          <p:cNvCxnSpPr>
            <a:cxnSpLocks/>
          </p:cNvCxnSpPr>
          <p:nvPr/>
        </p:nvCxnSpPr>
        <p:spPr>
          <a:xfrm flipV="1">
            <a:off x="10603766" y="4342505"/>
            <a:ext cx="0" cy="103338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Oval 58">
            <a:extLst>
              <a:ext uri="{FF2B5EF4-FFF2-40B4-BE49-F238E27FC236}">
                <a16:creationId xmlns:a16="http://schemas.microsoft.com/office/drawing/2014/main" id="{91D217BA-6735-41FC-ADDE-ADA84BF5E891}"/>
              </a:ext>
            </a:extLst>
          </p:cNvPr>
          <p:cNvSpPr/>
          <p:nvPr/>
        </p:nvSpPr>
        <p:spPr>
          <a:xfrm>
            <a:off x="10541645" y="5350759"/>
            <a:ext cx="124240" cy="12424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493BBA26-6FB6-4EDA-AE7C-332D388F6619}"/>
              </a:ext>
            </a:extLst>
          </p:cNvPr>
          <p:cNvSpPr txBox="1"/>
          <p:nvPr/>
        </p:nvSpPr>
        <p:spPr>
          <a:xfrm>
            <a:off x="9846072" y="3105397"/>
            <a:ext cx="15153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C00000"/>
                </a:solidFill>
                <a:latin typeface="Century Gothic" panose="020B0502020202020204" pitchFamily="34" charset="0"/>
              </a:rPr>
              <a:t>TODAY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8710CEB2-4E11-44C6-A201-5DCB3EA9A265}"/>
              </a:ext>
            </a:extLst>
          </p:cNvPr>
          <p:cNvSpPr txBox="1"/>
          <p:nvPr/>
        </p:nvSpPr>
        <p:spPr>
          <a:xfrm>
            <a:off x="8961680" y="5571188"/>
            <a:ext cx="32010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C5AB58"/>
                </a:solidFill>
                <a:latin typeface="Century Gothic" panose="020B0502020202020204" pitchFamily="34" charset="0"/>
              </a:rPr>
              <a:t>Tea is the most widely consumed beverage in the world next to water. China, India and Kenya are the top 3 tea producing countries.</a:t>
            </a:r>
            <a:endParaRPr lang="en-US" sz="1000" dirty="0">
              <a:solidFill>
                <a:srgbClr val="C5AB58"/>
              </a:solidFill>
              <a:latin typeface="Century Gothic" panose="020B0502020202020204" pitchFamily="34" charset="0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CE23E97-80CA-4DCE-905B-0371552128FB}"/>
              </a:ext>
            </a:extLst>
          </p:cNvPr>
          <p:cNvCxnSpPr>
            <a:cxnSpLocks/>
          </p:cNvCxnSpPr>
          <p:nvPr/>
        </p:nvCxnSpPr>
        <p:spPr>
          <a:xfrm>
            <a:off x="514081" y="6376262"/>
            <a:ext cx="2048865" cy="0"/>
          </a:xfrm>
          <a:prstGeom prst="line">
            <a:avLst/>
          </a:prstGeom>
          <a:ln w="19050">
            <a:solidFill>
              <a:srgbClr val="03A1A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6AF9195-D1C7-4EAB-9766-CBBD5AC04E3E}"/>
              </a:ext>
            </a:extLst>
          </p:cNvPr>
          <p:cNvCxnSpPr>
            <a:cxnSpLocks/>
          </p:cNvCxnSpPr>
          <p:nvPr/>
        </p:nvCxnSpPr>
        <p:spPr>
          <a:xfrm>
            <a:off x="5052746" y="6557480"/>
            <a:ext cx="2048865" cy="0"/>
          </a:xfrm>
          <a:prstGeom prst="line">
            <a:avLst/>
          </a:prstGeom>
          <a:ln w="19050">
            <a:solidFill>
              <a:srgbClr val="EF30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7FD0854-B613-4503-8F9F-7EBA21977DB6}"/>
              </a:ext>
            </a:extLst>
          </p:cNvPr>
          <p:cNvCxnSpPr>
            <a:cxnSpLocks/>
          </p:cNvCxnSpPr>
          <p:nvPr/>
        </p:nvCxnSpPr>
        <p:spPr>
          <a:xfrm>
            <a:off x="9539452" y="6576142"/>
            <a:ext cx="2048865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267D5D77-7183-46A2-913A-91854EB46B5B}"/>
              </a:ext>
            </a:extLst>
          </p:cNvPr>
          <p:cNvCxnSpPr>
            <a:cxnSpLocks/>
          </p:cNvCxnSpPr>
          <p:nvPr/>
        </p:nvCxnSpPr>
        <p:spPr>
          <a:xfrm>
            <a:off x="2784343" y="1767644"/>
            <a:ext cx="2048865" cy="0"/>
          </a:xfrm>
          <a:prstGeom prst="line">
            <a:avLst/>
          </a:prstGeom>
          <a:ln w="19050">
            <a:solidFill>
              <a:srgbClr val="EE952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3FE4C8AC-856E-47A1-86C3-D3143F6DF56B}"/>
              </a:ext>
            </a:extLst>
          </p:cNvPr>
          <p:cNvCxnSpPr>
            <a:cxnSpLocks/>
          </p:cNvCxnSpPr>
          <p:nvPr/>
        </p:nvCxnSpPr>
        <p:spPr>
          <a:xfrm>
            <a:off x="7334148" y="1659062"/>
            <a:ext cx="2048865" cy="0"/>
          </a:xfrm>
          <a:prstGeom prst="line">
            <a:avLst/>
          </a:prstGeom>
          <a:ln w="19050">
            <a:solidFill>
              <a:srgbClr val="1C7CB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>
            <a:extLst>
              <a:ext uri="{FF2B5EF4-FFF2-40B4-BE49-F238E27FC236}">
                <a16:creationId xmlns:a16="http://schemas.microsoft.com/office/drawing/2014/main" id="{AC17817C-AF36-4468-94FC-44DCFF825290}"/>
              </a:ext>
            </a:extLst>
          </p:cNvPr>
          <p:cNvSpPr txBox="1"/>
          <p:nvPr/>
        </p:nvSpPr>
        <p:spPr>
          <a:xfrm>
            <a:off x="2462632" y="198779"/>
            <a:ext cx="72789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C5AB58"/>
                </a:solidFill>
                <a:latin typeface="Tw Cen MT" panose="020B0602020104020603" pitchFamily="34" charset="0"/>
              </a:rPr>
              <a:t>HISTORY OF TEA TIMELINE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B347FCAE-CD51-47C1-A0E5-7FE287A79E42}"/>
              </a:ext>
            </a:extLst>
          </p:cNvPr>
          <p:cNvGrpSpPr/>
          <p:nvPr/>
        </p:nvGrpSpPr>
        <p:grpSpPr>
          <a:xfrm>
            <a:off x="5374681" y="1029691"/>
            <a:ext cx="1434489" cy="190500"/>
            <a:chOff x="4679586" y="878988"/>
            <a:chExt cx="1434489" cy="190500"/>
          </a:xfrm>
        </p:grpSpPr>
        <p:sp>
          <p:nvSpPr>
            <p:cNvPr id="71" name="Oval 70">
              <a:extLst>
                <a:ext uri="{FF2B5EF4-FFF2-40B4-BE49-F238E27FC236}">
                  <a16:creationId xmlns:a16="http://schemas.microsoft.com/office/drawing/2014/main" id="{957F6F33-D335-4F37-A9F5-23DE49CB0B4A}"/>
                </a:ext>
              </a:extLst>
            </p:cNvPr>
            <p:cNvSpPr/>
            <p:nvPr/>
          </p:nvSpPr>
          <p:spPr>
            <a:xfrm>
              <a:off x="4679586" y="878988"/>
              <a:ext cx="190500" cy="190500"/>
            </a:xfrm>
            <a:prstGeom prst="ellipse">
              <a:avLst/>
            </a:prstGeom>
            <a:solidFill>
              <a:srgbClr val="03A1A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9D3A95DB-0E0C-40A8-88F7-9DAC67B156F6}"/>
                </a:ext>
              </a:extLst>
            </p:cNvPr>
            <p:cNvSpPr/>
            <p:nvPr/>
          </p:nvSpPr>
          <p:spPr>
            <a:xfrm>
              <a:off x="4990736" y="878988"/>
              <a:ext cx="190500" cy="190500"/>
            </a:xfrm>
            <a:prstGeom prst="ellipse">
              <a:avLst/>
            </a:prstGeom>
            <a:solidFill>
              <a:srgbClr val="EE952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AD1EA8C3-D35D-4FB7-8D6B-858B4EE08256}"/>
                </a:ext>
              </a:extLst>
            </p:cNvPr>
            <p:cNvSpPr/>
            <p:nvPr/>
          </p:nvSpPr>
          <p:spPr>
            <a:xfrm>
              <a:off x="5301522" y="878988"/>
              <a:ext cx="190500" cy="190500"/>
            </a:xfrm>
            <a:prstGeom prst="ellipse">
              <a:avLst/>
            </a:prstGeom>
            <a:solidFill>
              <a:srgbClr val="EF30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D4B96A9-29AD-4507-B1E8-D12C03BAD2C2}"/>
                </a:ext>
              </a:extLst>
            </p:cNvPr>
            <p:cNvSpPr/>
            <p:nvPr/>
          </p:nvSpPr>
          <p:spPr>
            <a:xfrm>
              <a:off x="5612308" y="878988"/>
              <a:ext cx="190500" cy="190500"/>
            </a:xfrm>
            <a:prstGeom prst="ellipse">
              <a:avLst/>
            </a:prstGeom>
            <a:solidFill>
              <a:srgbClr val="1C7C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50AFA104-D1BD-427D-90C1-6CE47F2C7A56}"/>
                </a:ext>
              </a:extLst>
            </p:cNvPr>
            <p:cNvSpPr/>
            <p:nvPr/>
          </p:nvSpPr>
          <p:spPr>
            <a:xfrm>
              <a:off x="5923575" y="878988"/>
              <a:ext cx="190500" cy="190500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5" name="Graphic 74" descr="Circle with left arrow with solid fill">
            <a:hlinkClick r:id="rId9" action="ppaction://hlinksldjump">
              <a:snd r:embed="rId10" name="91926__tim-kahn__ding.wav"/>
            </a:hlinkClick>
            <a:extLst>
              <a:ext uri="{FF2B5EF4-FFF2-40B4-BE49-F238E27FC236}">
                <a16:creationId xmlns:a16="http://schemas.microsoft.com/office/drawing/2014/main" id="{A92DAD96-AEBF-D840-BA76-763C436FCC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0800000">
            <a:off x="8885890" y="240913"/>
            <a:ext cx="650512" cy="65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48217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176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9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1000"/>
                            </p:stCondLst>
                            <p:childTnLst>
                              <p:par>
                                <p:cTn id="7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5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000"/>
                            </p:stCondLst>
                            <p:childTnLst>
                              <p:par>
                                <p:cTn id="8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1785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8500"/>
                            </p:stCondLst>
                            <p:childTnLst>
                              <p:par>
                                <p:cTn id="1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90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9500"/>
                            </p:stCondLst>
                            <p:childTnLst>
                              <p:par>
                                <p:cTn id="1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3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20500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1938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184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15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9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31000"/>
                            </p:stCondLst>
                            <p:childTnLst>
                              <p:par>
                                <p:cTn id="1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31500"/>
                            </p:stCondLst>
                            <p:childTnLst>
                              <p:par>
                                <p:cTn id="1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2500"/>
                            </p:stCondLst>
                            <p:childTnLst>
                              <p:par>
                                <p:cTn id="1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33000"/>
                            </p:stCondLst>
                            <p:childTnLst>
                              <p:par>
                                <p:cTn id="1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33500"/>
                            </p:stCondLst>
                            <p:childTnLst>
                              <p:par>
                                <p:cTn id="1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34000"/>
                            </p:stCondLst>
                            <p:childTnLst>
                              <p:par>
                                <p:cTn id="1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3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19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34500"/>
                            </p:stCondLst>
                            <p:childTnLst>
                              <p:par>
                                <p:cTn id="2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7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41500"/>
                            </p:stCondLst>
                            <p:childTnLst>
                              <p:par>
                                <p:cTn id="2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42000"/>
                            </p:stCondLst>
                            <p:childTnLst>
                              <p:par>
                                <p:cTn id="2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42500"/>
                            </p:stCondLst>
                            <p:childTnLst>
                              <p:par>
                                <p:cTn id="2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43000"/>
                            </p:stCondLst>
                            <p:childTnLst>
                              <p:par>
                                <p:cTn id="2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43500"/>
                            </p:stCondLst>
                            <p:childTnLst>
                              <p:par>
                                <p:cTn id="2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44000"/>
                            </p:stCondLst>
                            <p:childTnLst>
                              <p:par>
                                <p:cTn id="2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44500"/>
                            </p:stCondLst>
                            <p:childTnLst>
                              <p:par>
                                <p:cTn id="2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oda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45500"/>
                            </p:stCondLst>
                            <p:childTnLst>
                              <p:par>
                                <p:cTn id="2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3" dur="9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55000"/>
                            </p:stCondLst>
                            <p:childTnLst>
                              <p:par>
                                <p:cTn id="2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55500"/>
                            </p:stCondLst>
                            <p:childTnLst>
                              <p:par>
                                <p:cTn id="2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8" grpId="0" animBg="1"/>
      <p:bldP spid="9" grpId="0" animBg="1"/>
      <p:bldP spid="10" grpId="0" animBg="1"/>
      <p:bldP spid="14" grpId="0" animBg="1"/>
      <p:bldP spid="16" grpId="0"/>
      <p:bldP spid="17" grpId="0"/>
      <p:bldP spid="18" grpId="0" animBg="1"/>
      <p:bldP spid="20" grpId="0" animBg="1"/>
      <p:bldP spid="21" grpId="0" animBg="1"/>
      <p:bldP spid="22" grpId="0" animBg="1"/>
      <p:bldP spid="24" grpId="0" animBg="1"/>
      <p:bldP spid="25" grpId="0"/>
      <p:bldP spid="26" grpId="0"/>
      <p:bldP spid="27" grpId="0" animBg="1"/>
      <p:bldP spid="29" grpId="0" animBg="1"/>
      <p:bldP spid="30" grpId="0" animBg="1"/>
      <p:bldP spid="31" grpId="0" animBg="1"/>
      <p:bldP spid="33" grpId="0" animBg="1"/>
      <p:bldP spid="34" grpId="0"/>
      <p:bldP spid="35" grpId="0"/>
      <p:bldP spid="45" grpId="0" animBg="1"/>
      <p:bldP spid="46" grpId="0" animBg="1"/>
      <p:bldP spid="47" grpId="0" animBg="1"/>
      <p:bldP spid="48" grpId="0" animBg="1"/>
      <p:bldP spid="50" grpId="0" animBg="1"/>
      <p:bldP spid="51" grpId="0"/>
      <p:bldP spid="52" grpId="0"/>
      <p:bldP spid="53" grpId="0" animBg="1"/>
      <p:bldP spid="55" grpId="0" animBg="1"/>
      <p:bldP spid="56" grpId="0" animBg="1"/>
      <p:bldP spid="57" grpId="0" animBg="1"/>
      <p:bldP spid="59" grpId="0" animBg="1"/>
      <p:bldP spid="60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AB5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Where does tea" descr="Where does tea">
            <a:hlinkClick r:id="" action="ppaction://media"/>
            <a:extLst>
              <a:ext uri="{FF2B5EF4-FFF2-40B4-BE49-F238E27FC236}">
                <a16:creationId xmlns:a16="http://schemas.microsoft.com/office/drawing/2014/main" id="{073BAE4B-CE5A-6941-BDFF-15261AB783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95701" y="351599"/>
            <a:ext cx="812800" cy="812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488F790-5007-5E4A-BAD8-EEFE009A2F3F}"/>
              </a:ext>
            </a:extLst>
          </p:cNvPr>
          <p:cNvSpPr/>
          <p:nvPr/>
        </p:nvSpPr>
        <p:spPr>
          <a:xfrm>
            <a:off x="-1" y="0"/>
            <a:ext cx="7704000" cy="6858000"/>
          </a:xfrm>
          <a:prstGeom prst="rect">
            <a:avLst/>
          </a:prstGeom>
          <a:solidFill>
            <a:srgbClr val="F4EA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1F44205-2961-144D-A000-394F32074442}"/>
              </a:ext>
            </a:extLst>
          </p:cNvPr>
          <p:cNvSpPr/>
          <p:nvPr/>
        </p:nvSpPr>
        <p:spPr>
          <a:xfrm>
            <a:off x="172025" y="147013"/>
            <a:ext cx="7344000" cy="6563974"/>
          </a:xfrm>
          <a:prstGeom prst="rect">
            <a:avLst/>
          </a:prstGeom>
          <a:noFill/>
          <a:ln w="114300" cap="flat" cmpd="tri">
            <a:solidFill>
              <a:srgbClr val="C5AB58">
                <a:alpha val="62000"/>
              </a:srgbClr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095602"/>
                      <a:gd name="connsiteY0" fmla="*/ 0 h 6563974"/>
                      <a:gd name="connsiteX1" fmla="*/ 8095602 w 8095602"/>
                      <a:gd name="connsiteY1" fmla="*/ 0 h 6563974"/>
                      <a:gd name="connsiteX2" fmla="*/ 8095602 w 8095602"/>
                      <a:gd name="connsiteY2" fmla="*/ 6563974 h 6563974"/>
                      <a:gd name="connsiteX3" fmla="*/ 0 w 8095602"/>
                      <a:gd name="connsiteY3" fmla="*/ 6563974 h 6563974"/>
                      <a:gd name="connsiteX4" fmla="*/ 0 w 8095602"/>
                      <a:gd name="connsiteY4" fmla="*/ 0 h 6563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95602" h="6563974" extrusionOk="0">
                        <a:moveTo>
                          <a:pt x="0" y="0"/>
                        </a:moveTo>
                        <a:cubicBezTo>
                          <a:pt x="2394762" y="118645"/>
                          <a:pt x="6278727" y="116012"/>
                          <a:pt x="8095602" y="0"/>
                        </a:cubicBezTo>
                        <a:cubicBezTo>
                          <a:pt x="7962720" y="2555445"/>
                          <a:pt x="8180553" y="3550589"/>
                          <a:pt x="8095602" y="6563974"/>
                        </a:cubicBezTo>
                        <a:cubicBezTo>
                          <a:pt x="5225188" y="6698574"/>
                          <a:pt x="2764786" y="6406778"/>
                          <a:pt x="0" y="6563974"/>
                        </a:cubicBezTo>
                        <a:cubicBezTo>
                          <a:pt x="-20187" y="3797043"/>
                          <a:pt x="-152480" y="21633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35AFA25-4425-4942-92C8-3996805EB960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27799" y="430700"/>
            <a:ext cx="6248400" cy="850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47F724-78ED-A84E-B335-48EB29ACAEEB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20070" r="-1"/>
          <a:stretch/>
        </p:blipFill>
        <p:spPr>
          <a:xfrm>
            <a:off x="578585" y="1329987"/>
            <a:ext cx="6460785" cy="4941248"/>
          </a:xfrm>
          <a:prstGeom prst="rect">
            <a:avLst/>
          </a:prstGeom>
          <a:ln w="47625" cmpd="dbl">
            <a:solidFill>
              <a:srgbClr val="C5AB58"/>
            </a:solidFill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DFA14E7-54FC-574A-8E1B-DAF0775DC66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85010" y="2585527"/>
            <a:ext cx="443441" cy="6821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8C0C53A-F007-E541-B862-5F9D57FC4DF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993471">
            <a:off x="6108947" y="3698252"/>
            <a:ext cx="733212" cy="639093"/>
          </a:xfrm>
          <a:prstGeom prst="rect">
            <a:avLst/>
          </a:prstGeom>
        </p:spPr>
      </p:pic>
      <p:grpSp>
        <p:nvGrpSpPr>
          <p:cNvPr id="301" name="Group 300">
            <a:extLst>
              <a:ext uri="{FF2B5EF4-FFF2-40B4-BE49-F238E27FC236}">
                <a16:creationId xmlns:a16="http://schemas.microsoft.com/office/drawing/2014/main" id="{B8FDF867-2210-AD48-9A00-9E065C65241D}"/>
              </a:ext>
            </a:extLst>
          </p:cNvPr>
          <p:cNvGrpSpPr/>
          <p:nvPr/>
        </p:nvGrpSpPr>
        <p:grpSpPr>
          <a:xfrm>
            <a:off x="5270132" y="3212106"/>
            <a:ext cx="1180538" cy="475107"/>
            <a:chOff x="5270132" y="3212106"/>
            <a:chExt cx="1180538" cy="475107"/>
          </a:xfrm>
        </p:grpSpPr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CC010EE-E18E-A34B-8A55-B1E9E2B11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5678998" y="3212106"/>
              <a:ext cx="370062" cy="211061"/>
            </a:xfrm>
            <a:prstGeom prst="rect">
              <a:avLst/>
            </a:prstGeom>
          </p:spPr>
        </p:pic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B79CCF7-D4CB-9844-93EA-8A19D232AB7E}"/>
                </a:ext>
              </a:extLst>
            </p:cNvPr>
            <p:cNvSpPr txBox="1"/>
            <p:nvPr/>
          </p:nvSpPr>
          <p:spPr>
            <a:xfrm>
              <a:off x="5270132" y="3431186"/>
              <a:ext cx="1180538" cy="256027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Papyrus" panose="020B0602040200020303" pitchFamily="34" charset="77"/>
                </a:rPr>
                <a:t>VIETNAM</a:t>
              </a:r>
              <a:endParaRPr lang="en-US" sz="1200" dirty="0">
                <a:latin typeface="Papyrus" panose="020B0602040200020303" pitchFamily="34" charset="77"/>
              </a:endParaRPr>
            </a:p>
          </p:txBody>
        </p:sp>
      </p:grpSp>
      <p:grpSp>
        <p:nvGrpSpPr>
          <p:cNvPr id="296" name="Group 295">
            <a:extLst>
              <a:ext uri="{FF2B5EF4-FFF2-40B4-BE49-F238E27FC236}">
                <a16:creationId xmlns:a16="http://schemas.microsoft.com/office/drawing/2014/main" id="{1B1FB3F7-39BF-BF4D-8198-58470A0EA4E0}"/>
              </a:ext>
            </a:extLst>
          </p:cNvPr>
          <p:cNvGrpSpPr/>
          <p:nvPr/>
        </p:nvGrpSpPr>
        <p:grpSpPr>
          <a:xfrm>
            <a:off x="3923904" y="2234254"/>
            <a:ext cx="1180538" cy="564878"/>
            <a:chOff x="3923904" y="2234254"/>
            <a:chExt cx="1180538" cy="564878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D17D7CB3-8370-FD4B-A7D1-3FCE1EA8B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4365375" y="2234254"/>
              <a:ext cx="293462" cy="308851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6C2A717-B587-2B4E-9E22-B79EC4AAF726}"/>
                </a:ext>
              </a:extLst>
            </p:cNvPr>
            <p:cNvSpPr txBox="1"/>
            <p:nvPr/>
          </p:nvSpPr>
          <p:spPr>
            <a:xfrm>
              <a:off x="3923904" y="2543105"/>
              <a:ext cx="1180538" cy="256027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Papyrus" panose="020B0602040200020303" pitchFamily="34" charset="77"/>
                </a:rPr>
                <a:t>TURKEY</a:t>
              </a:r>
              <a:endParaRPr lang="en-US" sz="1200" dirty="0">
                <a:latin typeface="Papyrus" panose="020B0602040200020303" pitchFamily="34" charset="77"/>
              </a:endParaRPr>
            </a:p>
          </p:txBody>
        </p: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122160F6-F3FB-8941-B49D-EB1FE4C92A29}"/>
              </a:ext>
            </a:extLst>
          </p:cNvPr>
          <p:cNvGrpSpPr/>
          <p:nvPr/>
        </p:nvGrpSpPr>
        <p:grpSpPr>
          <a:xfrm>
            <a:off x="780963" y="4488539"/>
            <a:ext cx="1180538" cy="776944"/>
            <a:chOff x="780963" y="4488539"/>
            <a:chExt cx="1180538" cy="77694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9D158E0-71BA-504C-8C39-7915507718DD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1224501" y="4488539"/>
              <a:ext cx="293462" cy="481486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9E91E9C-49BD-184B-B108-88851991076A}"/>
                </a:ext>
              </a:extLst>
            </p:cNvPr>
            <p:cNvSpPr txBox="1"/>
            <p:nvPr/>
          </p:nvSpPr>
          <p:spPr>
            <a:xfrm>
              <a:off x="780963" y="5009456"/>
              <a:ext cx="1180538" cy="256027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Papyrus" panose="020B0602040200020303" pitchFamily="34" charset="77"/>
                </a:rPr>
                <a:t>ARGENTINA</a:t>
              </a:r>
              <a:endParaRPr lang="en-US" sz="1200" dirty="0">
                <a:latin typeface="Papyrus" panose="020B0602040200020303" pitchFamily="34" charset="77"/>
              </a:endParaRPr>
            </a:p>
          </p:txBody>
        </p:sp>
      </p:grpSp>
      <p:grpSp>
        <p:nvGrpSpPr>
          <p:cNvPr id="299" name="Group 298">
            <a:extLst>
              <a:ext uri="{FF2B5EF4-FFF2-40B4-BE49-F238E27FC236}">
                <a16:creationId xmlns:a16="http://schemas.microsoft.com/office/drawing/2014/main" id="{54FE071F-0402-A84E-960B-2A391CBABA01}"/>
              </a:ext>
            </a:extLst>
          </p:cNvPr>
          <p:cNvGrpSpPr/>
          <p:nvPr/>
        </p:nvGrpSpPr>
        <p:grpSpPr>
          <a:xfrm>
            <a:off x="5375076" y="2179448"/>
            <a:ext cx="949737" cy="782352"/>
            <a:chOff x="5375076" y="2179448"/>
            <a:chExt cx="949737" cy="7823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39056D3-89B6-4D45-AE71-4573A7A0AF64}"/>
                </a:ext>
              </a:extLst>
            </p:cNvPr>
            <p:cNvSpPr txBox="1"/>
            <p:nvPr/>
          </p:nvSpPr>
          <p:spPr>
            <a:xfrm>
              <a:off x="5375076" y="2705773"/>
              <a:ext cx="949737" cy="256027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Papyrus" panose="020B0602040200020303" pitchFamily="34" charset="77"/>
                </a:rPr>
                <a:t>CHINA</a:t>
              </a:r>
              <a:endParaRPr lang="en-US" sz="1050" dirty="0">
                <a:latin typeface="Papyrus" panose="020B0602040200020303" pitchFamily="34" charset="77"/>
              </a:endParaRPr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E347170A-6756-484D-8783-766123757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5745057" y="2179448"/>
              <a:ext cx="209776" cy="505925"/>
            </a:xfrm>
            <a:prstGeom prst="rect">
              <a:avLst/>
            </a:prstGeom>
          </p:spPr>
        </p:pic>
      </p:grp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686AFA7A-D564-0149-A00A-DC5940E9613C}"/>
              </a:ext>
            </a:extLst>
          </p:cNvPr>
          <p:cNvGrpSpPr/>
          <p:nvPr/>
        </p:nvGrpSpPr>
        <p:grpSpPr>
          <a:xfrm>
            <a:off x="6118388" y="2512818"/>
            <a:ext cx="949737" cy="615620"/>
            <a:chOff x="6118388" y="2512818"/>
            <a:chExt cx="949737" cy="61562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57ED56B-D3FF-784C-85E2-79159FBED651}"/>
                </a:ext>
              </a:extLst>
            </p:cNvPr>
            <p:cNvSpPr txBox="1"/>
            <p:nvPr/>
          </p:nvSpPr>
          <p:spPr>
            <a:xfrm>
              <a:off x="6118388" y="2872411"/>
              <a:ext cx="949737" cy="256027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Papyrus" panose="020B0602040200020303" pitchFamily="34" charset="77"/>
                </a:rPr>
                <a:t>JAPAN</a:t>
              </a:r>
            </a:p>
          </p:txBody>
        </p:sp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8D6B6CB6-7477-E943-A989-085A837BED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6414580" y="2512818"/>
              <a:ext cx="357353" cy="364390"/>
            </a:xfrm>
            <a:prstGeom prst="rect">
              <a:avLst/>
            </a:prstGeom>
          </p:spPr>
        </p:pic>
      </p:grpSp>
      <p:grpSp>
        <p:nvGrpSpPr>
          <p:cNvPr id="295" name="Group 294">
            <a:extLst>
              <a:ext uri="{FF2B5EF4-FFF2-40B4-BE49-F238E27FC236}">
                <a16:creationId xmlns:a16="http://schemas.microsoft.com/office/drawing/2014/main" id="{160C2130-3B1B-4341-9695-F8466B99C57E}"/>
              </a:ext>
            </a:extLst>
          </p:cNvPr>
          <p:cNvGrpSpPr/>
          <p:nvPr/>
        </p:nvGrpSpPr>
        <p:grpSpPr>
          <a:xfrm>
            <a:off x="3280547" y="4329576"/>
            <a:ext cx="1180538" cy="618412"/>
            <a:chOff x="3280547" y="4329576"/>
            <a:chExt cx="1180538" cy="618412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1EF2987-5F77-F045-83A5-830A8E2F66C6}"/>
                </a:ext>
              </a:extLst>
            </p:cNvPr>
            <p:cNvSpPr txBox="1"/>
            <p:nvPr/>
          </p:nvSpPr>
          <p:spPr>
            <a:xfrm>
              <a:off x="3280547" y="4691961"/>
              <a:ext cx="1180538" cy="256027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Papyrus" panose="020B0602040200020303" pitchFamily="34" charset="77"/>
                </a:rPr>
                <a:t>KENYA</a:t>
              </a:r>
              <a:endParaRPr lang="en-US" sz="1200" dirty="0">
                <a:latin typeface="Papyrus" panose="020B0602040200020303" pitchFamily="34" charset="77"/>
              </a:endParaRPr>
            </a:p>
          </p:txBody>
        </p:sp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1EB01A41-66BD-0343-9140-D28A6D8028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3724085" y="4329576"/>
              <a:ext cx="293462" cy="362384"/>
            </a:xfrm>
            <a:prstGeom prst="rect">
              <a:avLst/>
            </a:prstGeom>
          </p:spPr>
        </p:pic>
      </p:grpSp>
      <p:grpSp>
        <p:nvGrpSpPr>
          <p:cNvPr id="302" name="Group 301">
            <a:extLst>
              <a:ext uri="{FF2B5EF4-FFF2-40B4-BE49-F238E27FC236}">
                <a16:creationId xmlns:a16="http://schemas.microsoft.com/office/drawing/2014/main" id="{CE993FF2-004D-644F-A980-55C850151197}"/>
              </a:ext>
            </a:extLst>
          </p:cNvPr>
          <p:cNvGrpSpPr/>
          <p:nvPr/>
        </p:nvGrpSpPr>
        <p:grpSpPr>
          <a:xfrm>
            <a:off x="5944874" y="3796423"/>
            <a:ext cx="1180538" cy="505290"/>
            <a:chOff x="5944874" y="3796423"/>
            <a:chExt cx="1180538" cy="50529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7C4565E-F9E9-8A4A-BC99-9CC7298BE182}"/>
                </a:ext>
              </a:extLst>
            </p:cNvPr>
            <p:cNvSpPr txBox="1"/>
            <p:nvPr/>
          </p:nvSpPr>
          <p:spPr>
            <a:xfrm>
              <a:off x="5944874" y="4045686"/>
              <a:ext cx="1180538" cy="256027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Papyrus" panose="020B0602040200020303" pitchFamily="34" charset="77"/>
                </a:rPr>
                <a:t>INDONESIA</a:t>
              </a:r>
              <a:endParaRPr lang="en-US" sz="1200" dirty="0">
                <a:latin typeface="Papyrus" panose="020B0602040200020303" pitchFamily="34" charset="77"/>
              </a:endParaRPr>
            </a:p>
          </p:txBody>
        </p:sp>
        <p:pic>
          <p:nvPicPr>
            <p:cNvPr id="44" name="Picture 43">
              <a:extLst>
                <a:ext uri="{FF2B5EF4-FFF2-40B4-BE49-F238E27FC236}">
                  <a16:creationId xmlns:a16="http://schemas.microsoft.com/office/drawing/2014/main" id="{041DDE36-38E5-2048-B3F7-14CF149ACA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6351310" y="3796423"/>
              <a:ext cx="377141" cy="239491"/>
            </a:xfrm>
            <a:prstGeom prst="rect">
              <a:avLst/>
            </a:prstGeom>
          </p:spPr>
        </p:pic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96080E18-9FF2-534D-B013-C2F6E1DBDC10}"/>
              </a:ext>
            </a:extLst>
          </p:cNvPr>
          <p:cNvGrpSpPr/>
          <p:nvPr/>
        </p:nvGrpSpPr>
        <p:grpSpPr>
          <a:xfrm>
            <a:off x="3987537" y="3188450"/>
            <a:ext cx="1180538" cy="593429"/>
            <a:chOff x="3987537" y="3188450"/>
            <a:chExt cx="1180538" cy="59342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4A30A80-8CF2-0741-B0EF-03E125A09BF1}"/>
                </a:ext>
              </a:extLst>
            </p:cNvPr>
            <p:cNvSpPr txBox="1"/>
            <p:nvPr/>
          </p:nvSpPr>
          <p:spPr>
            <a:xfrm>
              <a:off x="3987537" y="3525852"/>
              <a:ext cx="1180538" cy="256027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Papyrus" panose="020B0602040200020303" pitchFamily="34" charset="77"/>
                </a:rPr>
                <a:t>SRI LANKA</a:t>
              </a:r>
              <a:endParaRPr lang="en-US" sz="1200" dirty="0">
                <a:latin typeface="Papyrus" panose="020B0602040200020303" pitchFamily="34" charset="77"/>
              </a:endParaRPr>
            </a:p>
          </p:txBody>
        </p: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4474269A-3628-804F-9BAC-5648D5BF6B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4401252" y="3188450"/>
              <a:ext cx="338176" cy="320889"/>
            </a:xfrm>
            <a:prstGeom prst="rect">
              <a:avLst/>
            </a:prstGeom>
          </p:spPr>
        </p:pic>
      </p:grpSp>
      <p:grpSp>
        <p:nvGrpSpPr>
          <p:cNvPr id="298" name="Group 297">
            <a:extLst>
              <a:ext uri="{FF2B5EF4-FFF2-40B4-BE49-F238E27FC236}">
                <a16:creationId xmlns:a16="http://schemas.microsoft.com/office/drawing/2014/main" id="{16944689-2C0C-0C4D-8443-75DDBB6239A5}"/>
              </a:ext>
            </a:extLst>
          </p:cNvPr>
          <p:cNvGrpSpPr/>
          <p:nvPr/>
        </p:nvGrpSpPr>
        <p:grpSpPr>
          <a:xfrm>
            <a:off x="4605114" y="2662886"/>
            <a:ext cx="1180538" cy="611926"/>
            <a:chOff x="4605114" y="2662886"/>
            <a:chExt cx="1180538" cy="611926"/>
          </a:xfrm>
        </p:grpSpPr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15CA2161-1CA2-8744-8709-C81A90BEEC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5030051" y="2662886"/>
              <a:ext cx="330666" cy="337177"/>
            </a:xfrm>
            <a:prstGeom prst="rect">
              <a:avLst/>
            </a:prstGeom>
          </p:spPr>
        </p:pic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13BCED97-8490-3E45-A0BD-589249DAA838}"/>
                </a:ext>
              </a:extLst>
            </p:cNvPr>
            <p:cNvSpPr txBox="1"/>
            <p:nvPr/>
          </p:nvSpPr>
          <p:spPr>
            <a:xfrm>
              <a:off x="4605114" y="3018785"/>
              <a:ext cx="1180538" cy="256027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Papyrus" panose="020B0602040200020303" pitchFamily="34" charset="77"/>
                </a:rPr>
                <a:t>INDIA</a:t>
              </a:r>
              <a:endParaRPr lang="en-US" sz="1200" dirty="0">
                <a:latin typeface="Papyrus" panose="020B0602040200020303" pitchFamily="34" charset="77"/>
              </a:endParaRPr>
            </a:p>
          </p:txBody>
        </p:sp>
      </p:grpSp>
      <p:grpSp>
        <p:nvGrpSpPr>
          <p:cNvPr id="293" name="Group 292">
            <a:extLst>
              <a:ext uri="{FF2B5EF4-FFF2-40B4-BE49-F238E27FC236}">
                <a16:creationId xmlns:a16="http://schemas.microsoft.com/office/drawing/2014/main" id="{E15B3DEB-ED05-2049-9B6C-47399E3DC984}"/>
              </a:ext>
            </a:extLst>
          </p:cNvPr>
          <p:cNvGrpSpPr/>
          <p:nvPr/>
        </p:nvGrpSpPr>
        <p:grpSpPr>
          <a:xfrm>
            <a:off x="1090020" y="3588394"/>
            <a:ext cx="1180538" cy="768391"/>
            <a:chOff x="1090020" y="3588394"/>
            <a:chExt cx="1180538" cy="768391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CF14963D-DA32-0B4E-981A-348B327089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1467339" y="3588394"/>
              <a:ext cx="425897" cy="515622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56EC5D4-055D-DA47-8F06-7D4907E248AE}"/>
                </a:ext>
              </a:extLst>
            </p:cNvPr>
            <p:cNvSpPr txBox="1"/>
            <p:nvPr/>
          </p:nvSpPr>
          <p:spPr>
            <a:xfrm>
              <a:off x="1090020" y="4100758"/>
              <a:ext cx="1180538" cy="256027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800" dirty="0">
                  <a:latin typeface="Papyrus" panose="020B0602040200020303" pitchFamily="34" charset="77"/>
                </a:rPr>
                <a:t>BRAZIL</a:t>
              </a:r>
              <a:endParaRPr lang="en-US" sz="1200" dirty="0">
                <a:latin typeface="Papyrus" panose="020B0602040200020303" pitchFamily="34" charset="77"/>
              </a:endParaRPr>
            </a:p>
          </p:txBody>
        </p: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76614692-C512-674D-AFE4-B55F54035282}"/>
              </a:ext>
            </a:extLst>
          </p:cNvPr>
          <p:cNvSpPr/>
          <p:nvPr/>
        </p:nvSpPr>
        <p:spPr>
          <a:xfrm>
            <a:off x="8332066" y="2553543"/>
            <a:ext cx="3358619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Papyrus" panose="020B0602040200020303" pitchFamily="34" charset="77"/>
                <a:ea typeface="Arial Unicode MS" panose="020B0604020202020204" pitchFamily="34" charset="-128"/>
              </a:rPr>
              <a:t>Today tea is cultivated all over the world, primarily in Asia and Africa, however it’s commercially produced by more than 60 countries. Here’s a list of the top 10 tea producing countries in the world with a description of how they differ.</a:t>
            </a:r>
            <a:endParaRPr lang="en-GB" dirty="0">
              <a:latin typeface="Papyrus" panose="020B0602040200020303" pitchFamily="34" charset="77"/>
              <a:ea typeface="Arial Unicode MS" panose="020B0604020202020204" pitchFamily="34" charset="-128"/>
            </a:endParaRPr>
          </a:p>
        </p:txBody>
      </p:sp>
      <p:pic>
        <p:nvPicPr>
          <p:cNvPr id="62" name="Picture 61">
            <a:extLst>
              <a:ext uri="{FF2B5EF4-FFF2-40B4-BE49-F238E27FC236}">
                <a16:creationId xmlns:a16="http://schemas.microsoft.com/office/drawing/2014/main" id="{AB80CB26-9313-5246-A36E-D3BFDBBE47B8}"/>
              </a:ext>
            </a:extLst>
          </p:cNvPr>
          <p:cNvPicPr>
            <a:picLocks noChangeAspect="1"/>
          </p:cNvPicPr>
          <p:nvPr/>
        </p:nvPicPr>
        <p:blipFill rotWithShape="1">
          <a:blip r:embed="rId32"/>
          <a:srcRect l="10673" r="10040" b="25680"/>
          <a:stretch/>
        </p:blipFill>
        <p:spPr>
          <a:xfrm>
            <a:off x="9431046" y="378490"/>
            <a:ext cx="1183685" cy="368083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6D7CCA5A-1A5F-6C4C-8A70-F8D87DFE47A2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9762816" y="1963506"/>
            <a:ext cx="514053" cy="514053"/>
          </a:xfrm>
          <a:prstGeom prst="rect">
            <a:avLst/>
          </a:prstGeom>
        </p:spPr>
      </p:pic>
      <p:grpSp>
        <p:nvGrpSpPr>
          <p:cNvPr id="256" name="Group 255">
            <a:extLst>
              <a:ext uri="{FF2B5EF4-FFF2-40B4-BE49-F238E27FC236}">
                <a16:creationId xmlns:a16="http://schemas.microsoft.com/office/drawing/2014/main" id="{9291BD41-8DA1-6849-A657-2EBC77BF30C7}"/>
              </a:ext>
            </a:extLst>
          </p:cNvPr>
          <p:cNvGrpSpPr/>
          <p:nvPr/>
        </p:nvGrpSpPr>
        <p:grpSpPr>
          <a:xfrm>
            <a:off x="7801186" y="619375"/>
            <a:ext cx="4300697" cy="547509"/>
            <a:chOff x="7801186" y="619375"/>
            <a:chExt cx="4300697" cy="54750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FC6B8EF-A237-844F-9C1B-A50FA8F7D250}"/>
                </a:ext>
              </a:extLst>
            </p:cNvPr>
            <p:cNvSpPr txBox="1"/>
            <p:nvPr/>
          </p:nvSpPr>
          <p:spPr>
            <a:xfrm>
              <a:off x="8057886" y="619375"/>
              <a:ext cx="949737" cy="253916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Papyrus" panose="020B0602040200020303" pitchFamily="34" charset="77"/>
                </a:rPr>
                <a:t>JAPAN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A34EB89-5E03-9A47-8EF4-753E5CD46E2A}"/>
                </a:ext>
              </a:extLst>
            </p:cNvPr>
            <p:cNvSpPr txBox="1"/>
            <p:nvPr/>
          </p:nvSpPr>
          <p:spPr>
            <a:xfrm>
              <a:off x="8053013" y="735997"/>
              <a:ext cx="4048870" cy="430887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r>
                <a:rPr lang="en-GB" sz="1100" dirty="0">
                  <a:latin typeface="ACADEMY ENGRAVED LET PLAIN:1.0" panose="02000000000000000000" pitchFamily="2" charset="0"/>
                </a:rPr>
                <a:t>Japan produces around 80,000 tonnes of mostly green tea in the regions of Shizuoka, Kagoshima and Uji.</a:t>
              </a:r>
            </a:p>
          </p:txBody>
        </p:sp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6051CA30-673C-CB49-96F0-1A498E020434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7801186" y="657816"/>
              <a:ext cx="254253" cy="259260"/>
            </a:xfrm>
            <a:prstGeom prst="rect">
              <a:avLst/>
            </a:prstGeom>
          </p:spPr>
        </p:pic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AE4C7874-00D9-A547-9E8F-C24794E109CC}"/>
              </a:ext>
            </a:extLst>
          </p:cNvPr>
          <p:cNvGrpSpPr/>
          <p:nvPr/>
        </p:nvGrpSpPr>
        <p:grpSpPr>
          <a:xfrm>
            <a:off x="7799536" y="6152065"/>
            <a:ext cx="4302347" cy="574722"/>
            <a:chOff x="7799536" y="6152065"/>
            <a:chExt cx="4302347" cy="574722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EFA7177-C4A5-7A44-A604-F8A791E487E5}"/>
                </a:ext>
              </a:extLst>
            </p:cNvPr>
            <p:cNvSpPr txBox="1"/>
            <p:nvPr/>
          </p:nvSpPr>
          <p:spPr>
            <a:xfrm>
              <a:off x="8052874" y="6171309"/>
              <a:ext cx="1180538" cy="253916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Papyrus" panose="020B0602040200020303" pitchFamily="34" charset="77"/>
                </a:rPr>
                <a:t>SRI LANKA</a:t>
              </a:r>
              <a:endParaRPr lang="en-US" b="1" dirty="0">
                <a:latin typeface="Papyrus" panose="020B0602040200020303" pitchFamily="34" charset="77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2A42DCD2-32D8-3047-97BF-512F68B1B76F}"/>
                </a:ext>
              </a:extLst>
            </p:cNvPr>
            <p:cNvSpPr/>
            <p:nvPr/>
          </p:nvSpPr>
          <p:spPr>
            <a:xfrm>
              <a:off x="8052874" y="6295900"/>
              <a:ext cx="4049009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100" dirty="0">
                  <a:latin typeface="ACADEMY ENGRAVED LET PLAIN:1.0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Sri Lanka, produces just under 350,000 tonnes of tea, including black teas like Dimbula, Kenilworth and Uva</a:t>
              </a:r>
              <a:r>
                <a:rPr lang="en-GB" sz="1100" dirty="0">
                  <a:latin typeface="ACADEMY ENGRAVED LET PLAIN:1.0" panose="02000000000000000000" pitchFamily="2" charset="0"/>
                </a:rPr>
                <a:t> </a:t>
              </a:r>
              <a:endParaRPr lang="en-US" sz="1100" dirty="0">
                <a:latin typeface="ACADEMY ENGRAVED LET PLAIN:1.0" panose="02000000000000000000" pitchFamily="2" charset="0"/>
              </a:endParaRPr>
            </a:p>
          </p:txBody>
        </p:sp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F7EB8946-B99D-A745-AAEA-DDD519155818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7799536" y="6152065"/>
              <a:ext cx="267595" cy="253916"/>
            </a:xfrm>
            <a:prstGeom prst="rect">
              <a:avLst/>
            </a:prstGeom>
          </p:spPr>
        </p:pic>
      </p:grpSp>
      <p:grpSp>
        <p:nvGrpSpPr>
          <p:cNvPr id="259" name="Group 258">
            <a:extLst>
              <a:ext uri="{FF2B5EF4-FFF2-40B4-BE49-F238E27FC236}">
                <a16:creationId xmlns:a16="http://schemas.microsoft.com/office/drawing/2014/main" id="{9A27C855-E59B-344B-AB66-01B1D97E1AEE}"/>
              </a:ext>
            </a:extLst>
          </p:cNvPr>
          <p:cNvGrpSpPr/>
          <p:nvPr/>
        </p:nvGrpSpPr>
        <p:grpSpPr>
          <a:xfrm>
            <a:off x="7788247" y="2734838"/>
            <a:ext cx="4046048" cy="549454"/>
            <a:chOff x="7788247" y="2734838"/>
            <a:chExt cx="4046048" cy="54945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983DED3-3F20-054D-942C-E18BCD2E3207}"/>
                </a:ext>
              </a:extLst>
            </p:cNvPr>
            <p:cNvSpPr txBox="1"/>
            <p:nvPr/>
          </p:nvSpPr>
          <p:spPr>
            <a:xfrm>
              <a:off x="8047230" y="2734838"/>
              <a:ext cx="1180538" cy="253916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Papyrus" panose="020B0602040200020303" pitchFamily="34" charset="77"/>
                </a:rPr>
                <a:t>INDONESIA</a:t>
              </a:r>
              <a:endParaRPr lang="en-US" b="1" dirty="0">
                <a:latin typeface="Papyrus" panose="020B0602040200020303" pitchFamily="34" charset="77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68CEB491-DFEC-9A40-BBA3-60B26B30B469}"/>
                </a:ext>
              </a:extLst>
            </p:cNvPr>
            <p:cNvSpPr/>
            <p:nvPr/>
          </p:nvSpPr>
          <p:spPr>
            <a:xfrm>
              <a:off x="8046143" y="2853405"/>
              <a:ext cx="378815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100" dirty="0">
                  <a:latin typeface="ACADEMY ENGRAVED LET PLAIN:1.0" panose="02000000000000000000" pitchFamily="2" charset="0"/>
                  <a:ea typeface="Times New Roman" panose="02020603050405020304" pitchFamily="18" charset="0"/>
                </a:rPr>
                <a:t>Indonesia produces 144,000 tonnes of tea annually, mostly black and green teas from Indian Assam varieties.</a:t>
              </a:r>
            </a:p>
          </p:txBody>
        </p:sp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78C2D6F8-17AF-4043-A891-39BA8DF9B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7788247" y="2747717"/>
              <a:ext cx="278692" cy="176974"/>
            </a:xfrm>
            <a:prstGeom prst="rect">
              <a:avLst/>
            </a:prstGeom>
          </p:spPr>
        </p:pic>
      </p:grpSp>
      <p:grpSp>
        <p:nvGrpSpPr>
          <p:cNvPr id="262" name="Group 261">
            <a:extLst>
              <a:ext uri="{FF2B5EF4-FFF2-40B4-BE49-F238E27FC236}">
                <a16:creationId xmlns:a16="http://schemas.microsoft.com/office/drawing/2014/main" id="{7F9B1461-685C-F44F-BAA6-B2A23B6A4CC4}"/>
              </a:ext>
            </a:extLst>
          </p:cNvPr>
          <p:cNvGrpSpPr/>
          <p:nvPr/>
        </p:nvGrpSpPr>
        <p:grpSpPr>
          <a:xfrm>
            <a:off x="7852751" y="4681623"/>
            <a:ext cx="4401623" cy="726759"/>
            <a:chOff x="7852751" y="4681623"/>
            <a:chExt cx="4401623" cy="726759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7365D445-642A-2143-8EB2-1FBB24EEB855}"/>
                </a:ext>
              </a:extLst>
            </p:cNvPr>
            <p:cNvSpPr txBox="1"/>
            <p:nvPr/>
          </p:nvSpPr>
          <p:spPr>
            <a:xfrm>
              <a:off x="8062304" y="4681623"/>
              <a:ext cx="949737" cy="253916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Papyrus" panose="020B0602040200020303" pitchFamily="34" charset="77"/>
                </a:rPr>
                <a:t>CHINA</a:t>
              </a:r>
              <a:endParaRPr lang="en-US" sz="1400" b="1" dirty="0">
                <a:latin typeface="Papyrus" panose="020B0602040200020303" pitchFamily="34" charset="77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C806D06-F8C1-2F40-9F2E-E01B3A72D529}"/>
                </a:ext>
              </a:extLst>
            </p:cNvPr>
            <p:cNvSpPr/>
            <p:nvPr/>
          </p:nvSpPr>
          <p:spPr>
            <a:xfrm>
              <a:off x="8052874" y="4808218"/>
              <a:ext cx="4201500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100" dirty="0">
                  <a:latin typeface="ACADEMY ENGRAVED LET PLAIN:1.0" panose="02000000000000000000" pitchFamily="2" charset="0"/>
                  <a:ea typeface="Times New Roman" panose="02020603050405020304" pitchFamily="18" charset="0"/>
                </a:rPr>
                <a:t>China is the world’s largest tea producing country, producing 40% of the world. primarily growing Lapsang Souchong, in the provinces of Yunnan, Guangdong, and Zhejiang.</a:t>
              </a:r>
              <a:endParaRPr lang="en-GB" sz="1100" dirty="0">
                <a:effectLst/>
                <a:latin typeface="ACADEMY ENGRAVED LET PLAIN:1.0" panose="02000000000000000000" pitchFamily="2" charset="0"/>
                <a:ea typeface="Times New Roman" panose="02020603050405020304" pitchFamily="18" charset="0"/>
              </a:endParaRPr>
            </a:p>
          </p:txBody>
        </p:sp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37CB37ED-D012-684C-B4BE-3CD6FBD408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7852751" y="4703431"/>
              <a:ext cx="166233" cy="400910"/>
            </a:xfrm>
            <a:prstGeom prst="rect">
              <a:avLst/>
            </a:prstGeom>
          </p:spPr>
        </p:pic>
      </p:grpSp>
      <p:cxnSp>
        <p:nvCxnSpPr>
          <p:cNvPr id="121" name="Curved Connector 120">
            <a:extLst>
              <a:ext uri="{FF2B5EF4-FFF2-40B4-BE49-F238E27FC236}">
                <a16:creationId xmlns:a16="http://schemas.microsoft.com/office/drawing/2014/main" id="{754CC4C9-ED1E-9443-867D-D85C41C5BEFA}"/>
              </a:ext>
            </a:extLst>
          </p:cNvPr>
          <p:cNvCxnSpPr>
            <a:cxnSpLocks/>
            <a:stCxn id="103" idx="2"/>
            <a:endCxn id="42" idx="0"/>
          </p:cNvCxnSpPr>
          <p:nvPr/>
        </p:nvCxnSpPr>
        <p:spPr>
          <a:xfrm rot="5400000">
            <a:off x="6462914" y="1047419"/>
            <a:ext cx="1595742" cy="1335056"/>
          </a:xfrm>
          <a:prstGeom prst="curvedConnector3">
            <a:avLst>
              <a:gd name="adj1" fmla="val 30365"/>
            </a:avLst>
          </a:prstGeom>
          <a:ln w="25400"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Curved Connector 128">
            <a:extLst>
              <a:ext uri="{FF2B5EF4-FFF2-40B4-BE49-F238E27FC236}">
                <a16:creationId xmlns:a16="http://schemas.microsoft.com/office/drawing/2014/main" id="{116D6F10-44C4-104B-8D3D-5ACC41A145C8}"/>
              </a:ext>
            </a:extLst>
          </p:cNvPr>
          <p:cNvCxnSpPr>
            <a:cxnSpLocks/>
            <a:stCxn id="104" idx="2"/>
            <a:endCxn id="47" idx="0"/>
          </p:cNvCxnSpPr>
          <p:nvPr/>
        </p:nvCxnSpPr>
        <p:spPr>
          <a:xfrm rot="5400000">
            <a:off x="3804786" y="-527863"/>
            <a:ext cx="1991760" cy="6240755"/>
          </a:xfrm>
          <a:prstGeom prst="curvedConnector3">
            <a:avLst>
              <a:gd name="adj1" fmla="val -642"/>
            </a:avLst>
          </a:prstGeom>
          <a:ln w="25400"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urved Connector 135">
            <a:extLst>
              <a:ext uri="{FF2B5EF4-FFF2-40B4-BE49-F238E27FC236}">
                <a16:creationId xmlns:a16="http://schemas.microsoft.com/office/drawing/2014/main" id="{EBDD188D-C814-7A4D-B438-20EB4B167941}"/>
              </a:ext>
            </a:extLst>
          </p:cNvPr>
          <p:cNvCxnSpPr>
            <a:cxnSpLocks/>
            <a:stCxn id="105" idx="2"/>
            <a:endCxn id="33" idx="0"/>
          </p:cNvCxnSpPr>
          <p:nvPr/>
        </p:nvCxnSpPr>
        <p:spPr>
          <a:xfrm rot="5400000" flipH="1">
            <a:off x="6157580" y="588781"/>
            <a:ext cx="128958" cy="3419905"/>
          </a:xfrm>
          <a:prstGeom prst="curvedConnector5">
            <a:avLst>
              <a:gd name="adj1" fmla="val 110193"/>
              <a:gd name="adj2" fmla="val 47908"/>
              <a:gd name="adj3" fmla="val 500847"/>
            </a:avLst>
          </a:prstGeom>
          <a:ln w="25400"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urved Connector 158">
            <a:extLst>
              <a:ext uri="{FF2B5EF4-FFF2-40B4-BE49-F238E27FC236}">
                <a16:creationId xmlns:a16="http://schemas.microsoft.com/office/drawing/2014/main" id="{D06D49C4-F1D2-EC4D-94C5-0C8AA70F2003}"/>
              </a:ext>
            </a:extLst>
          </p:cNvPr>
          <p:cNvCxnSpPr>
            <a:cxnSpLocks/>
            <a:stCxn id="112" idx="1"/>
            <a:endCxn id="21" idx="0"/>
          </p:cNvCxnSpPr>
          <p:nvPr/>
        </p:nvCxnSpPr>
        <p:spPr>
          <a:xfrm rot="10800000" flipV="1">
            <a:off x="6566619" y="2836203"/>
            <a:ext cx="1221629" cy="875299"/>
          </a:xfrm>
          <a:prstGeom prst="curvedConnector2">
            <a:avLst/>
          </a:prstGeom>
          <a:ln w="25400"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urved Connector 161">
            <a:extLst>
              <a:ext uri="{FF2B5EF4-FFF2-40B4-BE49-F238E27FC236}">
                <a16:creationId xmlns:a16="http://schemas.microsoft.com/office/drawing/2014/main" id="{F0769048-7BC0-2C4D-A884-6B77C31E7727}"/>
              </a:ext>
            </a:extLst>
          </p:cNvPr>
          <p:cNvCxnSpPr>
            <a:cxnSpLocks/>
            <a:stCxn id="111" idx="2"/>
          </p:cNvCxnSpPr>
          <p:nvPr/>
        </p:nvCxnSpPr>
        <p:spPr>
          <a:xfrm rot="5400000" flipH="1">
            <a:off x="6338946" y="2041508"/>
            <a:ext cx="717956" cy="2473231"/>
          </a:xfrm>
          <a:prstGeom prst="curvedConnector4">
            <a:avLst>
              <a:gd name="adj1" fmla="val 16857"/>
              <a:gd name="adj2" fmla="val 69542"/>
            </a:avLst>
          </a:prstGeom>
          <a:ln w="25400"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Curved Connector 168">
            <a:extLst>
              <a:ext uri="{FF2B5EF4-FFF2-40B4-BE49-F238E27FC236}">
                <a16:creationId xmlns:a16="http://schemas.microsoft.com/office/drawing/2014/main" id="{0C196555-99C3-7C41-ADE6-B4D1591380F0}"/>
              </a:ext>
            </a:extLst>
          </p:cNvPr>
          <p:cNvCxnSpPr>
            <a:cxnSpLocks/>
            <a:stCxn id="113" idx="2"/>
            <a:endCxn id="37" idx="2"/>
          </p:cNvCxnSpPr>
          <p:nvPr/>
        </p:nvCxnSpPr>
        <p:spPr>
          <a:xfrm rot="5400000">
            <a:off x="4233422" y="1556708"/>
            <a:ext cx="846585" cy="6570964"/>
          </a:xfrm>
          <a:prstGeom prst="curvedConnector3">
            <a:avLst>
              <a:gd name="adj1" fmla="val 171478"/>
            </a:avLst>
          </a:prstGeom>
          <a:ln w="25400"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Curved Connector 175">
            <a:extLst>
              <a:ext uri="{FF2B5EF4-FFF2-40B4-BE49-F238E27FC236}">
                <a16:creationId xmlns:a16="http://schemas.microsoft.com/office/drawing/2014/main" id="{9278EF0A-C190-DD40-B2F2-150D01884CAF}"/>
              </a:ext>
            </a:extLst>
          </p:cNvPr>
          <p:cNvCxnSpPr>
            <a:cxnSpLocks/>
            <a:stCxn id="114" idx="1"/>
            <a:endCxn id="40" idx="1"/>
          </p:cNvCxnSpPr>
          <p:nvPr/>
        </p:nvCxnSpPr>
        <p:spPr>
          <a:xfrm rot="10800000">
            <a:off x="5745057" y="2432412"/>
            <a:ext cx="2107694" cy="2471475"/>
          </a:xfrm>
          <a:prstGeom prst="curvedConnector3">
            <a:avLst>
              <a:gd name="adj1" fmla="val 114364"/>
            </a:avLst>
          </a:prstGeom>
          <a:ln w="25400"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Curved Connector 179">
            <a:extLst>
              <a:ext uri="{FF2B5EF4-FFF2-40B4-BE49-F238E27FC236}">
                <a16:creationId xmlns:a16="http://schemas.microsoft.com/office/drawing/2014/main" id="{E54813C7-7FDB-7848-AC27-B1004A1FAA55}"/>
              </a:ext>
            </a:extLst>
          </p:cNvPr>
          <p:cNvCxnSpPr>
            <a:cxnSpLocks/>
            <a:stCxn id="115" idx="1"/>
            <a:endCxn id="43" idx="3"/>
          </p:cNvCxnSpPr>
          <p:nvPr/>
        </p:nvCxnSpPr>
        <p:spPr>
          <a:xfrm rot="10800000">
            <a:off x="4017548" y="4510768"/>
            <a:ext cx="3803241" cy="1187056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Curved Connector 185">
            <a:extLst>
              <a:ext uri="{FF2B5EF4-FFF2-40B4-BE49-F238E27FC236}">
                <a16:creationId xmlns:a16="http://schemas.microsoft.com/office/drawing/2014/main" id="{F6A9247E-28FB-B546-9DE7-822D352FA5DD}"/>
              </a:ext>
            </a:extLst>
          </p:cNvPr>
          <p:cNvCxnSpPr>
            <a:cxnSpLocks/>
            <a:stCxn id="107" idx="1"/>
            <a:endCxn id="45" idx="3"/>
          </p:cNvCxnSpPr>
          <p:nvPr/>
        </p:nvCxnSpPr>
        <p:spPr>
          <a:xfrm rot="10800000">
            <a:off x="4739428" y="3348895"/>
            <a:ext cx="3060108" cy="2930128"/>
          </a:xfrm>
          <a:prstGeom prst="curvedConnector3">
            <a:avLst>
              <a:gd name="adj1" fmla="val 50000"/>
            </a:avLst>
          </a:prstGeom>
          <a:ln w="25400">
            <a:solidFill>
              <a:schemeClr val="tx1"/>
            </a:solidFill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059A4DD9-F72E-3649-864D-C405B4A04C1D}"/>
              </a:ext>
            </a:extLst>
          </p:cNvPr>
          <p:cNvGrpSpPr/>
          <p:nvPr/>
        </p:nvGrpSpPr>
        <p:grpSpPr>
          <a:xfrm>
            <a:off x="7796585" y="2078158"/>
            <a:ext cx="4409257" cy="569436"/>
            <a:chOff x="7796585" y="2078158"/>
            <a:chExt cx="4409257" cy="569436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A7139A6-2F7C-0E4B-8A42-08B25E2FD628}"/>
                </a:ext>
              </a:extLst>
            </p:cNvPr>
            <p:cNvSpPr txBox="1"/>
            <p:nvPr/>
          </p:nvSpPr>
          <p:spPr>
            <a:xfrm>
              <a:off x="8046798" y="2097585"/>
              <a:ext cx="1180538" cy="253916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Papyrus" panose="020B0602040200020303" pitchFamily="34" charset="77"/>
                </a:rPr>
                <a:t>TURKEY</a:t>
              </a:r>
              <a:endParaRPr lang="en-US" b="1" dirty="0">
                <a:latin typeface="Papyrus" panose="020B0602040200020303" pitchFamily="34" charset="77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FBC50A34-4466-5143-B34A-F03584B20C96}"/>
                </a:ext>
              </a:extLst>
            </p:cNvPr>
            <p:cNvSpPr/>
            <p:nvPr/>
          </p:nvSpPr>
          <p:spPr>
            <a:xfrm>
              <a:off x="8054983" y="2216707"/>
              <a:ext cx="4150859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100" dirty="0">
                  <a:latin typeface="ACADEMY ENGRAVED LET PLAIN:1.0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Turkey grows 250,000 tonnes of tea.</a:t>
              </a:r>
              <a:r>
                <a:rPr lang="en-GB" sz="1100" dirty="0">
                  <a:latin typeface="ACADEMY ENGRAVED LET PLAIN:1.0" panose="02000000000000000000" pitchFamily="2" charset="0"/>
                </a:rPr>
                <a:t> Notably, they grow Riza a form of black tea. </a:t>
              </a:r>
              <a:endParaRPr lang="en-US" sz="1100" dirty="0">
                <a:latin typeface="ACADEMY ENGRAVED LET PLAIN:1.0" panose="02000000000000000000" pitchFamily="2" charset="0"/>
              </a:endParaRPr>
            </a:p>
          </p:txBody>
        </p:sp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9A7DA72F-36E0-4E49-8885-F14F445996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7796585" y="2078158"/>
              <a:ext cx="270851" cy="285054"/>
            </a:xfrm>
            <a:prstGeom prst="rect">
              <a:avLst/>
            </a:prstGeom>
          </p:spPr>
        </p:pic>
      </p:grpSp>
      <p:grpSp>
        <p:nvGrpSpPr>
          <p:cNvPr id="257" name="Group 256">
            <a:extLst>
              <a:ext uri="{FF2B5EF4-FFF2-40B4-BE49-F238E27FC236}">
                <a16:creationId xmlns:a16="http://schemas.microsoft.com/office/drawing/2014/main" id="{BDA9C227-24B6-8F4F-ABEC-E0BE514D9F96}"/>
              </a:ext>
            </a:extLst>
          </p:cNvPr>
          <p:cNvGrpSpPr/>
          <p:nvPr/>
        </p:nvGrpSpPr>
        <p:grpSpPr>
          <a:xfrm>
            <a:off x="7788247" y="1271259"/>
            <a:ext cx="4466127" cy="725334"/>
            <a:chOff x="7788247" y="1271259"/>
            <a:chExt cx="4466127" cy="725334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BD556AB-F49E-BB46-9C49-077F20B3962C}"/>
                </a:ext>
              </a:extLst>
            </p:cNvPr>
            <p:cNvSpPr txBox="1"/>
            <p:nvPr/>
          </p:nvSpPr>
          <p:spPr>
            <a:xfrm>
              <a:off x="8051056" y="1271259"/>
              <a:ext cx="1180538" cy="253916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Papyrus" panose="020B0602040200020303" pitchFamily="34" charset="77"/>
                </a:rPr>
                <a:t>BRAZIL</a:t>
              </a:r>
              <a:endParaRPr lang="en-US" b="1" dirty="0">
                <a:latin typeface="Papyrus" panose="020B0602040200020303" pitchFamily="34" charset="77"/>
              </a:endParaRP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9B0BB699-4E30-C744-ADB1-81D0AE9B950D}"/>
                </a:ext>
              </a:extLst>
            </p:cNvPr>
            <p:cNvSpPr/>
            <p:nvPr/>
          </p:nvSpPr>
          <p:spPr>
            <a:xfrm>
              <a:off x="8053470" y="1396429"/>
              <a:ext cx="4200904" cy="6001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100" dirty="0">
                  <a:latin typeface="ACADEMY ENGRAVED LET PLAIN:1.0" panose="02000000000000000000" pitchFamily="2" charset="0"/>
                  <a:ea typeface="Times New Roman" panose="02020603050405020304" pitchFamily="18" charset="0"/>
                </a:rPr>
                <a:t>Brazil produces 1.530 metric tons of raw leaves per year. They mainly produce green tea, white tea and organic green tea. The majority of the production is exported.</a:t>
              </a:r>
            </a:p>
          </p:txBody>
        </p:sp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998DC15E-1DC1-5843-9DBD-019914E57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7788247" y="1275090"/>
              <a:ext cx="265591" cy="321544"/>
            </a:xfrm>
            <a:prstGeom prst="rect">
              <a:avLst/>
            </a:prstGeom>
          </p:spPr>
        </p:pic>
      </p:grpSp>
      <p:grpSp>
        <p:nvGrpSpPr>
          <p:cNvPr id="260" name="Group 259">
            <a:extLst>
              <a:ext uri="{FF2B5EF4-FFF2-40B4-BE49-F238E27FC236}">
                <a16:creationId xmlns:a16="http://schemas.microsoft.com/office/drawing/2014/main" id="{4CCA4B99-AFD9-3048-B733-8CFFC2C5A0D5}"/>
              </a:ext>
            </a:extLst>
          </p:cNvPr>
          <p:cNvGrpSpPr/>
          <p:nvPr/>
        </p:nvGrpSpPr>
        <p:grpSpPr>
          <a:xfrm>
            <a:off x="7801642" y="3366073"/>
            <a:ext cx="4593904" cy="565801"/>
            <a:chOff x="7801642" y="3366073"/>
            <a:chExt cx="4593904" cy="565801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F1C1DD9B-1599-924C-99A8-797B52F25ED2}"/>
                </a:ext>
              </a:extLst>
            </p:cNvPr>
            <p:cNvSpPr txBox="1"/>
            <p:nvPr/>
          </p:nvSpPr>
          <p:spPr>
            <a:xfrm>
              <a:off x="8049191" y="3378411"/>
              <a:ext cx="1180538" cy="253916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Papyrus" panose="020B0602040200020303" pitchFamily="34" charset="77"/>
                </a:rPr>
                <a:t>INDIA</a:t>
              </a:r>
              <a:endParaRPr lang="en-US" b="1" dirty="0">
                <a:latin typeface="Papyrus" panose="020B0602040200020303" pitchFamily="34" charset="77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AD9B4D9-7AA8-2840-BD54-CFE63A5B30BD}"/>
                </a:ext>
              </a:extLst>
            </p:cNvPr>
            <p:cNvSpPr/>
            <p:nvPr/>
          </p:nvSpPr>
          <p:spPr>
            <a:xfrm>
              <a:off x="8051385" y="3500987"/>
              <a:ext cx="4344161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100" dirty="0">
                  <a:latin typeface="ACADEMY ENGRAVED LET PLAIN:1.0" panose="02000000000000000000" pitchFamily="2" charset="0"/>
                  <a:ea typeface="Times New Roman" panose="02020603050405020304" pitchFamily="18" charset="0"/>
                </a:rPr>
                <a:t>India produces 1.25 million tonnes of tea, the world’s second largest producer of tea, grown in across Darjeeling, Nilgiri and Assam. </a:t>
              </a:r>
              <a:endParaRPr lang="en-GB" sz="1100" dirty="0">
                <a:effectLst/>
                <a:latin typeface="ACADEMY ENGRAVED LET PLAIN:1.0" panose="02000000000000000000" pitchFamily="2" charset="0"/>
                <a:ea typeface="Times New Roman" panose="02020603050405020304" pitchFamily="18" charset="0"/>
              </a:endParaRPr>
            </a:p>
          </p:txBody>
        </p:sp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78D777AA-5457-C643-AC21-D85895CD0C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7801642" y="3366073"/>
              <a:ext cx="265794" cy="271028"/>
            </a:xfrm>
            <a:prstGeom prst="rect">
              <a:avLst/>
            </a:prstGeom>
          </p:spPr>
        </p:pic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F2DF9983-9AE2-B842-BFF1-137DC37202F4}"/>
              </a:ext>
            </a:extLst>
          </p:cNvPr>
          <p:cNvGrpSpPr/>
          <p:nvPr/>
        </p:nvGrpSpPr>
        <p:grpSpPr>
          <a:xfrm>
            <a:off x="7814918" y="4001245"/>
            <a:ext cx="4019377" cy="579528"/>
            <a:chOff x="7814918" y="4001245"/>
            <a:chExt cx="4019377" cy="579528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D760EDA-A526-2D48-A986-94EC06DC38FF}"/>
                </a:ext>
              </a:extLst>
            </p:cNvPr>
            <p:cNvSpPr txBox="1"/>
            <p:nvPr/>
          </p:nvSpPr>
          <p:spPr>
            <a:xfrm>
              <a:off x="8053610" y="4029981"/>
              <a:ext cx="1180538" cy="253916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Papyrus" panose="020B0602040200020303" pitchFamily="34" charset="77"/>
                </a:rPr>
                <a:t>ARGENTINA</a:t>
              </a:r>
              <a:endParaRPr lang="en-US" b="1" dirty="0">
                <a:latin typeface="Papyrus" panose="020B0602040200020303" pitchFamily="34" charset="77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6091139A-79CD-C548-A5E8-41ABABE38CA1}"/>
                </a:ext>
              </a:extLst>
            </p:cNvPr>
            <p:cNvSpPr/>
            <p:nvPr/>
          </p:nvSpPr>
          <p:spPr>
            <a:xfrm>
              <a:off x="8055803" y="4149886"/>
              <a:ext cx="377849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100" dirty="0">
                  <a:latin typeface="ACADEMY ENGRAVED LET PLAIN:1.0" panose="02000000000000000000" pitchFamily="2" charset="0"/>
                  <a:ea typeface="Times New Roman" panose="02020603050405020304" pitchFamily="18" charset="0"/>
                </a:rPr>
                <a:t>Argentina produces just under 90,000 tonnes of tea. They primarily produce black tea varieties of Indian origin.</a:t>
              </a:r>
              <a:endParaRPr lang="en-GB" sz="1100" dirty="0">
                <a:effectLst/>
                <a:latin typeface="ACADEMY ENGRAVED LET PLAIN:1.0" panose="02000000000000000000" pitchFamily="2" charset="0"/>
                <a:ea typeface="Times New Roman" panose="02020603050405020304" pitchFamily="18" charset="0"/>
              </a:endParaRPr>
            </a:p>
          </p:txBody>
        </p:sp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E20054CA-C48F-D441-A501-30A1F1860F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7814918" y="4001245"/>
              <a:ext cx="254556" cy="417653"/>
            </a:xfrm>
            <a:prstGeom prst="rect">
              <a:avLst/>
            </a:prstGeom>
          </p:spPr>
        </p:pic>
      </p:grpSp>
      <p:grpSp>
        <p:nvGrpSpPr>
          <p:cNvPr id="263" name="Group 262">
            <a:extLst>
              <a:ext uri="{FF2B5EF4-FFF2-40B4-BE49-F238E27FC236}">
                <a16:creationId xmlns:a16="http://schemas.microsoft.com/office/drawing/2014/main" id="{11C08E83-240B-A44D-8B62-093C222CD570}"/>
              </a:ext>
            </a:extLst>
          </p:cNvPr>
          <p:cNvGrpSpPr/>
          <p:nvPr/>
        </p:nvGrpSpPr>
        <p:grpSpPr>
          <a:xfrm>
            <a:off x="7820788" y="5521239"/>
            <a:ext cx="4433586" cy="550138"/>
            <a:chOff x="7820788" y="5521239"/>
            <a:chExt cx="4433586" cy="550138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F42A032-4048-3143-ADCA-70FB88E0F61A}"/>
                </a:ext>
              </a:extLst>
            </p:cNvPr>
            <p:cNvSpPr txBox="1"/>
            <p:nvPr/>
          </p:nvSpPr>
          <p:spPr>
            <a:xfrm>
              <a:off x="8052874" y="5521239"/>
              <a:ext cx="1180538" cy="253916"/>
            </a:xfrm>
            <a:prstGeom prst="rect">
              <a:avLst/>
            </a:prstGeom>
            <a:noFill/>
            <a:ln>
              <a:solidFill>
                <a:srgbClr val="C5AB58"/>
              </a:solidFill>
            </a:ln>
            <a:effectLst>
              <a:softEdge rad="88900"/>
            </a:effectLst>
          </p:spPr>
          <p:txBody>
            <a:bodyPr wrap="square" rtlCol="0">
              <a:spAutoFit/>
            </a:bodyPr>
            <a:lstStyle/>
            <a:p>
              <a:r>
                <a:rPr lang="en-US" sz="1050" b="1" dirty="0">
                  <a:latin typeface="Papyrus" panose="020B0602040200020303" pitchFamily="34" charset="77"/>
                </a:rPr>
                <a:t>KENYA</a:t>
              </a:r>
              <a:endParaRPr lang="en-US" b="1" dirty="0">
                <a:latin typeface="Papyrus" panose="020B0602040200020303" pitchFamily="34" charset="77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92C7AFEB-9595-0843-A590-9441A4B49C59}"/>
                </a:ext>
              </a:extLst>
            </p:cNvPr>
            <p:cNvSpPr/>
            <p:nvPr/>
          </p:nvSpPr>
          <p:spPr>
            <a:xfrm>
              <a:off x="8056681" y="5640490"/>
              <a:ext cx="4197693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100" dirty="0">
                  <a:latin typeface="ACADEMY ENGRAVED LET PLAIN:1.0" panose="02000000000000000000" pitchFamily="2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Kenya harvests just under 500,000 tonnes of tea each year. Kenya claims the record of the world’s </a:t>
              </a:r>
              <a:r>
                <a:rPr lang="en-GB" sz="1100" dirty="0">
                  <a:latin typeface="ACADEMY ENGRAVED LET PLAIN:1.0" panose="02000000000000000000" pitchFamily="2" charset="0"/>
                  <a:ea typeface="Times New Roman" panose="02020603050405020304" pitchFamily="18" charset="0"/>
                </a:rPr>
                <a:t>top black tea producing country.</a:t>
              </a:r>
              <a:r>
                <a:rPr lang="en-GB" sz="1100" dirty="0">
                  <a:latin typeface="ACADEMY ENGRAVED LET PLAIN:1.0" panose="02000000000000000000" pitchFamily="2" charset="0"/>
                </a:rPr>
                <a:t> </a:t>
              </a:r>
              <a:endParaRPr lang="en-US" sz="1100" dirty="0">
                <a:latin typeface="ACADEMY ENGRAVED LET PLAIN:1.0" panose="02000000000000000000" pitchFamily="2" charset="0"/>
              </a:endParaRPr>
            </a:p>
          </p:txBody>
        </p:sp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E3C997EB-0DE6-5B44-BA99-16D3B72F6D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7820788" y="5551903"/>
              <a:ext cx="236336" cy="291842"/>
            </a:xfrm>
            <a:prstGeom prst="rect">
              <a:avLst/>
            </a:prstGeom>
          </p:spPr>
        </p:pic>
      </p:grpSp>
      <p:pic>
        <p:nvPicPr>
          <p:cNvPr id="272" name="Graphic 271" descr="Circle with left arrow with solid fill">
            <a:hlinkClick r:id="rId34" action="ppaction://hlinksldjump">
              <a:snd r:embed="rId16" name="91926__tim-kahn__ding.wav"/>
            </a:hlinkClick>
            <a:extLst>
              <a:ext uri="{FF2B5EF4-FFF2-40B4-BE49-F238E27FC236}">
                <a16:creationId xmlns:a16="http://schemas.microsoft.com/office/drawing/2014/main" id="{979A28F4-FEF3-5847-B75D-0F57547129E2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 rot="10800000">
            <a:off x="11451371" y="22188"/>
            <a:ext cx="650512" cy="65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8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" fill="hold"/>
                                        <p:tgtEl>
                                          <p:spTgt spid="2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532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oday teaa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32"/>
                            </p:stCondLst>
                            <p:childTnLst>
                              <p:par>
                                <p:cTn id="15" presetID="10" presetClass="exit" presetSubtype="0" fill="hold" grpId="1" nodeType="afterEffect">
                                  <p:stCondLst>
                                    <p:cond delay="14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8532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27 -0.00162 L 5E-6 -0.2865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1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532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32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Japa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6532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azi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6532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turke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12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2" fill="hold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5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9332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ind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3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6932"/>
                            </p:stCondLst>
                            <p:childTnLst>
                              <p:par>
                                <p:cTn id="66" presetID="10" presetClass="entr" presetSubtype="0" fill="hold" nodeType="afterEffect">
                                  <p:stCondLst>
                                    <p:cond delay="58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Indi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2" fill="hold" nodeType="withEffect">
                                  <p:stCondLst>
                                    <p:cond delay="64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8432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Argenti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124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2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1432"/>
                            </p:stCondLst>
                            <p:childTnLst>
                              <p:par>
                                <p:cTn id="86" presetID="10" presetClass="entr" presetSubtype="0" fill="hold" nodeType="after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Chin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104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2432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Keny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2" fill="hold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5932"/>
                            </p:stCondLst>
                            <p:childTnLst>
                              <p:par>
                                <p:cTn id="106" presetID="10" presetClass="entr" presetSubtype="0" fill="hold" nodeType="afterEffect">
                                  <p:stCondLst>
                                    <p:cond delay="550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Sri lank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106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4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17032"/>
                            </p:stCondLst>
                            <p:childTnLst>
                              <p:par>
                                <p:cTn id="116" presetID="10" presetClass="entr" presetSubtype="0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vietn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22532"/>
                            </p:stCondLst>
                            <p:childTnLst>
                              <p:par>
                                <p:cTn id="120" presetID="47" presetClass="entr" presetSubtype="0" fill="hold" nodeType="after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5"/>
                </p:tgtEl>
              </p:cMediaNode>
            </p:audio>
          </p:childTnLst>
        </p:cTn>
      </p:par>
    </p:tnLst>
    <p:bldLst>
      <p:bldP spid="50" grpId="0"/>
      <p:bldP spid="50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8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rack" descr="Track">
            <a:hlinkClick r:id="" action="ppaction://media"/>
            <a:extLst>
              <a:ext uri="{FF2B5EF4-FFF2-40B4-BE49-F238E27FC236}">
                <a16:creationId xmlns:a16="http://schemas.microsoft.com/office/drawing/2014/main" id="{DAAD4460-3644-384F-B2DC-E1AAA8115D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7480" y="2727533"/>
            <a:ext cx="812800" cy="812800"/>
          </a:xfrm>
          <a:prstGeom prst="rect">
            <a:avLst/>
          </a:prstGeom>
        </p:spPr>
      </p:pic>
      <p:pic>
        <p:nvPicPr>
          <p:cNvPr id="66" name="Track.mp3" descr="Track.mp3">
            <a:hlinkClick r:id="" action="ppaction://media"/>
            <a:extLst>
              <a:ext uri="{FF2B5EF4-FFF2-40B4-BE49-F238E27FC236}">
                <a16:creationId xmlns:a16="http://schemas.microsoft.com/office/drawing/2014/main" id="{688ADC8D-E292-724D-8FFC-D8B588F664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  <p:pic>
        <p:nvPicPr>
          <p:cNvPr id="63" name="rainey.mp3" descr="rainey.mp3">
            <a:hlinkClick r:id="" action="ppaction://media"/>
            <a:extLst>
              <a:ext uri="{FF2B5EF4-FFF2-40B4-BE49-F238E27FC236}">
                <a16:creationId xmlns:a16="http://schemas.microsoft.com/office/drawing/2014/main" id="{F9764897-FA19-E347-AE7E-D6233369BE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89600" y="3022600"/>
            <a:ext cx="812800" cy="812800"/>
          </a:xfrm>
          <a:prstGeom prst="rect">
            <a:avLst/>
          </a:prstGeom>
        </p:spPr>
      </p:pic>
      <p:sp>
        <p:nvSpPr>
          <p:cNvPr id="54" name="Cloud 53">
            <a:extLst>
              <a:ext uri="{FF2B5EF4-FFF2-40B4-BE49-F238E27FC236}">
                <a16:creationId xmlns:a16="http://schemas.microsoft.com/office/drawing/2014/main" id="{3AE9AD78-B1C8-8B44-B3D8-65721B993D6F}"/>
              </a:ext>
            </a:extLst>
          </p:cNvPr>
          <p:cNvSpPr/>
          <p:nvPr/>
        </p:nvSpPr>
        <p:spPr>
          <a:xfrm rot="11229164">
            <a:off x="8942938" y="129137"/>
            <a:ext cx="2167467" cy="1569753"/>
          </a:xfrm>
          <a:prstGeom prst="clou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6E57ACC-8C02-5145-83D5-AD1A0D1A2FE0}"/>
              </a:ext>
            </a:extLst>
          </p:cNvPr>
          <p:cNvGrpSpPr/>
          <p:nvPr/>
        </p:nvGrpSpPr>
        <p:grpSpPr>
          <a:xfrm>
            <a:off x="4762171" y="337431"/>
            <a:ext cx="3175866" cy="1363673"/>
            <a:chOff x="2392119" y="893263"/>
            <a:chExt cx="3175866" cy="1363673"/>
          </a:xfrm>
        </p:grpSpPr>
        <p:sp>
          <p:nvSpPr>
            <p:cNvPr id="51" name="Cloud 50">
              <a:extLst>
                <a:ext uri="{FF2B5EF4-FFF2-40B4-BE49-F238E27FC236}">
                  <a16:creationId xmlns:a16="http://schemas.microsoft.com/office/drawing/2014/main" id="{0D0C5304-36BA-0441-AE23-B395157144A2}"/>
                </a:ext>
              </a:extLst>
            </p:cNvPr>
            <p:cNvSpPr/>
            <p:nvPr/>
          </p:nvSpPr>
          <p:spPr>
            <a:xfrm rot="11229164">
              <a:off x="2896319" y="893263"/>
              <a:ext cx="2167467" cy="1353049"/>
            </a:xfrm>
            <a:prstGeom prst="cloud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Process 51">
              <a:extLst>
                <a:ext uri="{FF2B5EF4-FFF2-40B4-BE49-F238E27FC236}">
                  <a16:creationId xmlns:a16="http://schemas.microsoft.com/office/drawing/2014/main" id="{8277D97A-30DF-174B-8019-540584E07EB4}"/>
                </a:ext>
              </a:extLst>
            </p:cNvPr>
            <p:cNvSpPr/>
            <p:nvPr/>
          </p:nvSpPr>
          <p:spPr>
            <a:xfrm>
              <a:off x="2392119" y="1539629"/>
              <a:ext cx="3175866" cy="717307"/>
            </a:xfrm>
            <a:prstGeom prst="flowChartProcess">
              <a:avLst/>
            </a:prstGeom>
            <a:solidFill>
              <a:srgbClr val="FFF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5" name="Process 54">
            <a:extLst>
              <a:ext uri="{FF2B5EF4-FFF2-40B4-BE49-F238E27FC236}">
                <a16:creationId xmlns:a16="http://schemas.microsoft.com/office/drawing/2014/main" id="{0114685B-9C61-A944-A6A4-1C1DBDE69243}"/>
              </a:ext>
            </a:extLst>
          </p:cNvPr>
          <p:cNvSpPr/>
          <p:nvPr/>
        </p:nvSpPr>
        <p:spPr>
          <a:xfrm>
            <a:off x="8438738" y="879026"/>
            <a:ext cx="3175866" cy="805842"/>
          </a:xfrm>
          <a:prstGeom prst="flowChartProcess">
            <a:avLst/>
          </a:prstGeom>
          <a:solidFill>
            <a:srgbClr val="FFF9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9A99206-0BDA-F741-9166-E0E0D2020275}"/>
              </a:ext>
            </a:extLst>
          </p:cNvPr>
          <p:cNvGrpSpPr/>
          <p:nvPr/>
        </p:nvGrpSpPr>
        <p:grpSpPr>
          <a:xfrm>
            <a:off x="912668" y="902631"/>
            <a:ext cx="3175866" cy="1363673"/>
            <a:chOff x="1465733" y="1017464"/>
            <a:chExt cx="3175866" cy="1363673"/>
          </a:xfrm>
        </p:grpSpPr>
        <p:sp>
          <p:nvSpPr>
            <p:cNvPr id="47" name="Cloud 46">
              <a:extLst>
                <a:ext uri="{FF2B5EF4-FFF2-40B4-BE49-F238E27FC236}">
                  <a16:creationId xmlns:a16="http://schemas.microsoft.com/office/drawing/2014/main" id="{61C77E8A-C462-1B4D-A0B6-2E4FDDC1F6EC}"/>
                </a:ext>
              </a:extLst>
            </p:cNvPr>
            <p:cNvSpPr/>
            <p:nvPr/>
          </p:nvSpPr>
          <p:spPr>
            <a:xfrm rot="11229164">
              <a:off x="1969933" y="1017464"/>
              <a:ext cx="2167467" cy="1353049"/>
            </a:xfrm>
            <a:prstGeom prst="cloud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Process 47">
              <a:extLst>
                <a:ext uri="{FF2B5EF4-FFF2-40B4-BE49-F238E27FC236}">
                  <a16:creationId xmlns:a16="http://schemas.microsoft.com/office/drawing/2014/main" id="{EB4177B6-30F4-2C49-8A8F-BD8F7A2575CD}"/>
                </a:ext>
              </a:extLst>
            </p:cNvPr>
            <p:cNvSpPr/>
            <p:nvPr/>
          </p:nvSpPr>
          <p:spPr>
            <a:xfrm>
              <a:off x="1465733" y="1663830"/>
              <a:ext cx="3175866" cy="717307"/>
            </a:xfrm>
            <a:prstGeom prst="flowChartProcess">
              <a:avLst/>
            </a:prstGeom>
            <a:solidFill>
              <a:srgbClr val="FFF9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8" name="Chord 57">
            <a:extLst>
              <a:ext uri="{FF2B5EF4-FFF2-40B4-BE49-F238E27FC236}">
                <a16:creationId xmlns:a16="http://schemas.microsoft.com/office/drawing/2014/main" id="{6144D702-E21C-034E-B906-7B3EBA2A08EF}"/>
              </a:ext>
            </a:extLst>
          </p:cNvPr>
          <p:cNvSpPr/>
          <p:nvPr/>
        </p:nvSpPr>
        <p:spPr>
          <a:xfrm rot="20692341" flipH="1" flipV="1">
            <a:off x="776521" y="2080613"/>
            <a:ext cx="13625011" cy="3647177"/>
          </a:xfrm>
          <a:prstGeom prst="chord">
            <a:avLst/>
          </a:prstGeom>
          <a:solidFill>
            <a:srgbClr val="F8E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Chord 56">
            <a:extLst>
              <a:ext uri="{FF2B5EF4-FFF2-40B4-BE49-F238E27FC236}">
                <a16:creationId xmlns:a16="http://schemas.microsoft.com/office/drawing/2014/main" id="{CBA826CF-F2D0-8947-89D5-0DE409F41C1A}"/>
              </a:ext>
            </a:extLst>
          </p:cNvPr>
          <p:cNvSpPr/>
          <p:nvPr/>
        </p:nvSpPr>
        <p:spPr>
          <a:xfrm flipH="1" flipV="1">
            <a:off x="-6580474" y="1991118"/>
            <a:ext cx="14234339" cy="3647177"/>
          </a:xfrm>
          <a:prstGeom prst="chord">
            <a:avLst/>
          </a:prstGeom>
          <a:solidFill>
            <a:srgbClr val="F0D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loud 17">
            <a:extLst>
              <a:ext uri="{FF2B5EF4-FFF2-40B4-BE49-F238E27FC236}">
                <a16:creationId xmlns:a16="http://schemas.microsoft.com/office/drawing/2014/main" id="{D861130B-6A64-254E-BB13-CAB9170ECD19}"/>
              </a:ext>
            </a:extLst>
          </p:cNvPr>
          <p:cNvSpPr/>
          <p:nvPr/>
        </p:nvSpPr>
        <p:spPr>
          <a:xfrm>
            <a:off x="8839199" y="3293534"/>
            <a:ext cx="2167467" cy="1253066"/>
          </a:xfrm>
          <a:prstGeom prst="cloud">
            <a:avLst/>
          </a:prstGeom>
          <a:solidFill>
            <a:srgbClr val="80A4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D345BD06-F9CF-C847-B865-24DF9D5A5A9C}"/>
              </a:ext>
            </a:extLst>
          </p:cNvPr>
          <p:cNvSpPr/>
          <p:nvPr/>
        </p:nvSpPr>
        <p:spPr>
          <a:xfrm rot="11824060">
            <a:off x="6857999" y="3293534"/>
            <a:ext cx="2167467" cy="1253066"/>
          </a:xfrm>
          <a:prstGeom prst="cloud">
            <a:avLst/>
          </a:prstGeom>
          <a:solidFill>
            <a:srgbClr val="80A4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Cloud 19">
            <a:extLst>
              <a:ext uri="{FF2B5EF4-FFF2-40B4-BE49-F238E27FC236}">
                <a16:creationId xmlns:a16="http://schemas.microsoft.com/office/drawing/2014/main" id="{7E6048EC-8D5B-F747-B55C-DEB14C41D758}"/>
              </a:ext>
            </a:extLst>
          </p:cNvPr>
          <p:cNvSpPr/>
          <p:nvPr/>
        </p:nvSpPr>
        <p:spPr>
          <a:xfrm rot="11824060">
            <a:off x="439573" y="3499348"/>
            <a:ext cx="2167467" cy="1253066"/>
          </a:xfrm>
          <a:prstGeom prst="cloud">
            <a:avLst/>
          </a:prstGeom>
          <a:solidFill>
            <a:srgbClr val="80A4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760F7E-DB82-D140-A2E8-E6B45593A22E}"/>
              </a:ext>
            </a:extLst>
          </p:cNvPr>
          <p:cNvSpPr/>
          <p:nvPr/>
        </p:nvSpPr>
        <p:spPr>
          <a:xfrm>
            <a:off x="0" y="4741333"/>
            <a:ext cx="12192000" cy="2116667"/>
          </a:xfrm>
          <a:prstGeom prst="rect">
            <a:avLst/>
          </a:prstGeom>
          <a:solidFill>
            <a:srgbClr val="97C2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E8C0875-CD34-DF44-B7A5-F25EAD4AFAAC}"/>
              </a:ext>
            </a:extLst>
          </p:cNvPr>
          <p:cNvSpPr/>
          <p:nvPr/>
        </p:nvSpPr>
        <p:spPr>
          <a:xfrm>
            <a:off x="0" y="4385984"/>
            <a:ext cx="12192000" cy="473883"/>
          </a:xfrm>
          <a:custGeom>
            <a:avLst/>
            <a:gdLst>
              <a:gd name="connsiteX0" fmla="*/ 0 w 12192000"/>
              <a:gd name="connsiteY0" fmla="*/ 0 h 473883"/>
              <a:gd name="connsiteX1" fmla="*/ 311573 w 12192000"/>
              <a:gd name="connsiteY1" fmla="*/ 0 h 473883"/>
              <a:gd name="connsiteX2" fmla="*/ 1232747 w 12192000"/>
              <a:gd name="connsiteY2" fmla="*/ 0 h 473883"/>
              <a:gd name="connsiteX3" fmla="*/ 1910080 w 12192000"/>
              <a:gd name="connsiteY3" fmla="*/ 0 h 473883"/>
              <a:gd name="connsiteX4" fmla="*/ 2221653 w 12192000"/>
              <a:gd name="connsiteY4" fmla="*/ 0 h 473883"/>
              <a:gd name="connsiteX5" fmla="*/ 2898987 w 12192000"/>
              <a:gd name="connsiteY5" fmla="*/ 0 h 473883"/>
              <a:gd name="connsiteX6" fmla="*/ 3820160 w 12192000"/>
              <a:gd name="connsiteY6" fmla="*/ 0 h 473883"/>
              <a:gd name="connsiteX7" fmla="*/ 4375573 w 12192000"/>
              <a:gd name="connsiteY7" fmla="*/ 0 h 473883"/>
              <a:gd name="connsiteX8" fmla="*/ 4930987 w 12192000"/>
              <a:gd name="connsiteY8" fmla="*/ 0 h 473883"/>
              <a:gd name="connsiteX9" fmla="*/ 5608320 w 12192000"/>
              <a:gd name="connsiteY9" fmla="*/ 0 h 473883"/>
              <a:gd name="connsiteX10" fmla="*/ 6407573 w 12192000"/>
              <a:gd name="connsiteY10" fmla="*/ 0 h 473883"/>
              <a:gd name="connsiteX11" fmla="*/ 7206827 w 12192000"/>
              <a:gd name="connsiteY11" fmla="*/ 0 h 473883"/>
              <a:gd name="connsiteX12" fmla="*/ 8006080 w 12192000"/>
              <a:gd name="connsiteY12" fmla="*/ 0 h 473883"/>
              <a:gd name="connsiteX13" fmla="*/ 8927253 w 12192000"/>
              <a:gd name="connsiteY13" fmla="*/ 0 h 473883"/>
              <a:gd name="connsiteX14" fmla="*/ 9604587 w 12192000"/>
              <a:gd name="connsiteY14" fmla="*/ 0 h 473883"/>
              <a:gd name="connsiteX15" fmla="*/ 10403840 w 12192000"/>
              <a:gd name="connsiteY15" fmla="*/ 0 h 473883"/>
              <a:gd name="connsiteX16" fmla="*/ 11081173 w 12192000"/>
              <a:gd name="connsiteY16" fmla="*/ 0 h 473883"/>
              <a:gd name="connsiteX17" fmla="*/ 12192000 w 12192000"/>
              <a:gd name="connsiteY17" fmla="*/ 0 h 473883"/>
              <a:gd name="connsiteX18" fmla="*/ 12192000 w 12192000"/>
              <a:gd name="connsiteY18" fmla="*/ 473883 h 473883"/>
              <a:gd name="connsiteX19" fmla="*/ 11270827 w 12192000"/>
              <a:gd name="connsiteY19" fmla="*/ 473883 h 473883"/>
              <a:gd name="connsiteX20" fmla="*/ 10715413 w 12192000"/>
              <a:gd name="connsiteY20" fmla="*/ 473883 h 473883"/>
              <a:gd name="connsiteX21" fmla="*/ 10160000 w 12192000"/>
              <a:gd name="connsiteY21" fmla="*/ 473883 h 473883"/>
              <a:gd name="connsiteX22" fmla="*/ 9604587 w 12192000"/>
              <a:gd name="connsiteY22" fmla="*/ 473883 h 473883"/>
              <a:gd name="connsiteX23" fmla="*/ 8805333 w 12192000"/>
              <a:gd name="connsiteY23" fmla="*/ 473883 h 473883"/>
              <a:gd name="connsiteX24" fmla="*/ 8128000 w 12192000"/>
              <a:gd name="connsiteY24" fmla="*/ 473883 h 473883"/>
              <a:gd name="connsiteX25" fmla="*/ 7816427 w 12192000"/>
              <a:gd name="connsiteY25" fmla="*/ 473883 h 473883"/>
              <a:gd name="connsiteX26" fmla="*/ 7261013 w 12192000"/>
              <a:gd name="connsiteY26" fmla="*/ 473883 h 473883"/>
              <a:gd name="connsiteX27" fmla="*/ 6461760 w 12192000"/>
              <a:gd name="connsiteY27" fmla="*/ 473883 h 473883"/>
              <a:gd name="connsiteX28" fmla="*/ 6028267 w 12192000"/>
              <a:gd name="connsiteY28" fmla="*/ 473883 h 473883"/>
              <a:gd name="connsiteX29" fmla="*/ 5107093 w 12192000"/>
              <a:gd name="connsiteY29" fmla="*/ 473883 h 473883"/>
              <a:gd name="connsiteX30" fmla="*/ 4185920 w 12192000"/>
              <a:gd name="connsiteY30" fmla="*/ 473883 h 473883"/>
              <a:gd name="connsiteX31" fmla="*/ 3508587 w 12192000"/>
              <a:gd name="connsiteY31" fmla="*/ 473883 h 473883"/>
              <a:gd name="connsiteX32" fmla="*/ 2587413 w 12192000"/>
              <a:gd name="connsiteY32" fmla="*/ 473883 h 473883"/>
              <a:gd name="connsiteX33" fmla="*/ 1910080 w 12192000"/>
              <a:gd name="connsiteY33" fmla="*/ 473883 h 473883"/>
              <a:gd name="connsiteX34" fmla="*/ 1110827 w 12192000"/>
              <a:gd name="connsiteY34" fmla="*/ 473883 h 473883"/>
              <a:gd name="connsiteX35" fmla="*/ 799253 w 12192000"/>
              <a:gd name="connsiteY35" fmla="*/ 473883 h 473883"/>
              <a:gd name="connsiteX36" fmla="*/ 0 w 12192000"/>
              <a:gd name="connsiteY36" fmla="*/ 473883 h 473883"/>
              <a:gd name="connsiteX37" fmla="*/ 0 w 12192000"/>
              <a:gd name="connsiteY37" fmla="*/ 0 h 473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2192000" h="473883" fill="none" extrusionOk="0">
                <a:moveTo>
                  <a:pt x="0" y="0"/>
                </a:moveTo>
                <a:cubicBezTo>
                  <a:pt x="100166" y="4015"/>
                  <a:pt x="218899" y="-11321"/>
                  <a:pt x="311573" y="0"/>
                </a:cubicBezTo>
                <a:cubicBezTo>
                  <a:pt x="404247" y="11321"/>
                  <a:pt x="811646" y="-20642"/>
                  <a:pt x="1232747" y="0"/>
                </a:cubicBezTo>
                <a:cubicBezTo>
                  <a:pt x="1653848" y="20642"/>
                  <a:pt x="1625397" y="16271"/>
                  <a:pt x="1910080" y="0"/>
                </a:cubicBezTo>
                <a:cubicBezTo>
                  <a:pt x="2194763" y="-16271"/>
                  <a:pt x="2099864" y="-2376"/>
                  <a:pt x="2221653" y="0"/>
                </a:cubicBezTo>
                <a:cubicBezTo>
                  <a:pt x="2343442" y="2376"/>
                  <a:pt x="2660027" y="-29429"/>
                  <a:pt x="2898987" y="0"/>
                </a:cubicBezTo>
                <a:cubicBezTo>
                  <a:pt x="3137947" y="29429"/>
                  <a:pt x="3519776" y="18593"/>
                  <a:pt x="3820160" y="0"/>
                </a:cubicBezTo>
                <a:cubicBezTo>
                  <a:pt x="4120544" y="-18593"/>
                  <a:pt x="4100054" y="22845"/>
                  <a:pt x="4375573" y="0"/>
                </a:cubicBezTo>
                <a:cubicBezTo>
                  <a:pt x="4651092" y="-22845"/>
                  <a:pt x="4667185" y="8847"/>
                  <a:pt x="4930987" y="0"/>
                </a:cubicBezTo>
                <a:cubicBezTo>
                  <a:pt x="5194789" y="-8847"/>
                  <a:pt x="5370245" y="-18527"/>
                  <a:pt x="5608320" y="0"/>
                </a:cubicBezTo>
                <a:cubicBezTo>
                  <a:pt x="5846395" y="18527"/>
                  <a:pt x="6154714" y="18937"/>
                  <a:pt x="6407573" y="0"/>
                </a:cubicBezTo>
                <a:cubicBezTo>
                  <a:pt x="6660432" y="-18937"/>
                  <a:pt x="6856389" y="18406"/>
                  <a:pt x="7206827" y="0"/>
                </a:cubicBezTo>
                <a:cubicBezTo>
                  <a:pt x="7557265" y="-18406"/>
                  <a:pt x="7656341" y="-16046"/>
                  <a:pt x="8006080" y="0"/>
                </a:cubicBezTo>
                <a:cubicBezTo>
                  <a:pt x="8355819" y="16046"/>
                  <a:pt x="8597346" y="-22406"/>
                  <a:pt x="8927253" y="0"/>
                </a:cubicBezTo>
                <a:cubicBezTo>
                  <a:pt x="9257160" y="22406"/>
                  <a:pt x="9355771" y="-8057"/>
                  <a:pt x="9604587" y="0"/>
                </a:cubicBezTo>
                <a:cubicBezTo>
                  <a:pt x="9853403" y="8057"/>
                  <a:pt x="10171493" y="35623"/>
                  <a:pt x="10403840" y="0"/>
                </a:cubicBezTo>
                <a:cubicBezTo>
                  <a:pt x="10636187" y="-35623"/>
                  <a:pt x="10799426" y="8364"/>
                  <a:pt x="11081173" y="0"/>
                </a:cubicBezTo>
                <a:cubicBezTo>
                  <a:pt x="11362920" y="-8364"/>
                  <a:pt x="11743583" y="-38823"/>
                  <a:pt x="12192000" y="0"/>
                </a:cubicBezTo>
                <a:cubicBezTo>
                  <a:pt x="12177359" y="100737"/>
                  <a:pt x="12190035" y="307114"/>
                  <a:pt x="12192000" y="473883"/>
                </a:cubicBezTo>
                <a:cubicBezTo>
                  <a:pt x="12000377" y="490641"/>
                  <a:pt x="11545710" y="433506"/>
                  <a:pt x="11270827" y="473883"/>
                </a:cubicBezTo>
                <a:cubicBezTo>
                  <a:pt x="10995944" y="514260"/>
                  <a:pt x="10827603" y="470052"/>
                  <a:pt x="10715413" y="473883"/>
                </a:cubicBezTo>
                <a:cubicBezTo>
                  <a:pt x="10603223" y="477714"/>
                  <a:pt x="10348576" y="476312"/>
                  <a:pt x="10160000" y="473883"/>
                </a:cubicBezTo>
                <a:cubicBezTo>
                  <a:pt x="9971424" y="471454"/>
                  <a:pt x="9831093" y="465801"/>
                  <a:pt x="9604587" y="473883"/>
                </a:cubicBezTo>
                <a:cubicBezTo>
                  <a:pt x="9378081" y="481965"/>
                  <a:pt x="9141005" y="458579"/>
                  <a:pt x="8805333" y="473883"/>
                </a:cubicBezTo>
                <a:cubicBezTo>
                  <a:pt x="8469661" y="489187"/>
                  <a:pt x="8439515" y="456612"/>
                  <a:pt x="8128000" y="473883"/>
                </a:cubicBezTo>
                <a:cubicBezTo>
                  <a:pt x="7816485" y="491154"/>
                  <a:pt x="7903614" y="478916"/>
                  <a:pt x="7816427" y="473883"/>
                </a:cubicBezTo>
                <a:cubicBezTo>
                  <a:pt x="7729240" y="468850"/>
                  <a:pt x="7484379" y="452350"/>
                  <a:pt x="7261013" y="473883"/>
                </a:cubicBezTo>
                <a:cubicBezTo>
                  <a:pt x="7037647" y="495416"/>
                  <a:pt x="6820397" y="471968"/>
                  <a:pt x="6461760" y="473883"/>
                </a:cubicBezTo>
                <a:cubicBezTo>
                  <a:pt x="6103123" y="475798"/>
                  <a:pt x="6155983" y="480324"/>
                  <a:pt x="6028267" y="473883"/>
                </a:cubicBezTo>
                <a:cubicBezTo>
                  <a:pt x="5900551" y="467442"/>
                  <a:pt x="5504936" y="468209"/>
                  <a:pt x="5107093" y="473883"/>
                </a:cubicBezTo>
                <a:cubicBezTo>
                  <a:pt x="4709250" y="479557"/>
                  <a:pt x="4591113" y="476531"/>
                  <a:pt x="4185920" y="473883"/>
                </a:cubicBezTo>
                <a:cubicBezTo>
                  <a:pt x="3780727" y="471235"/>
                  <a:pt x="3796352" y="471996"/>
                  <a:pt x="3508587" y="473883"/>
                </a:cubicBezTo>
                <a:cubicBezTo>
                  <a:pt x="3220822" y="475770"/>
                  <a:pt x="2822612" y="434517"/>
                  <a:pt x="2587413" y="473883"/>
                </a:cubicBezTo>
                <a:cubicBezTo>
                  <a:pt x="2352214" y="513249"/>
                  <a:pt x="2221464" y="469752"/>
                  <a:pt x="1910080" y="473883"/>
                </a:cubicBezTo>
                <a:cubicBezTo>
                  <a:pt x="1598696" y="478014"/>
                  <a:pt x="1403595" y="502447"/>
                  <a:pt x="1110827" y="473883"/>
                </a:cubicBezTo>
                <a:cubicBezTo>
                  <a:pt x="818059" y="445319"/>
                  <a:pt x="901725" y="482420"/>
                  <a:pt x="799253" y="473883"/>
                </a:cubicBezTo>
                <a:cubicBezTo>
                  <a:pt x="696781" y="465346"/>
                  <a:pt x="266158" y="437543"/>
                  <a:pt x="0" y="473883"/>
                </a:cubicBezTo>
                <a:cubicBezTo>
                  <a:pt x="-6116" y="315750"/>
                  <a:pt x="6302" y="147007"/>
                  <a:pt x="0" y="0"/>
                </a:cubicBezTo>
                <a:close/>
              </a:path>
              <a:path w="12192000" h="473883" stroke="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90134" y="128166"/>
                  <a:pt x="12174510" y="327383"/>
                  <a:pt x="12192000" y="473883"/>
                </a:cubicBezTo>
                <a:cubicBezTo>
                  <a:pt x="12020805" y="504749"/>
                  <a:pt x="11594423" y="446039"/>
                  <a:pt x="11392747" y="473883"/>
                </a:cubicBezTo>
                <a:cubicBezTo>
                  <a:pt x="11191071" y="501727"/>
                  <a:pt x="11053915" y="491216"/>
                  <a:pt x="10959253" y="473883"/>
                </a:cubicBezTo>
                <a:cubicBezTo>
                  <a:pt x="10864591" y="456550"/>
                  <a:pt x="10369258" y="488208"/>
                  <a:pt x="10038080" y="473883"/>
                </a:cubicBezTo>
                <a:cubicBezTo>
                  <a:pt x="9706902" y="459558"/>
                  <a:pt x="9630385" y="457279"/>
                  <a:pt x="9360747" y="473883"/>
                </a:cubicBezTo>
                <a:cubicBezTo>
                  <a:pt x="9091109" y="490487"/>
                  <a:pt x="9076667" y="492700"/>
                  <a:pt x="8927253" y="473883"/>
                </a:cubicBezTo>
                <a:cubicBezTo>
                  <a:pt x="8777839" y="455066"/>
                  <a:pt x="8413967" y="470378"/>
                  <a:pt x="8249920" y="473883"/>
                </a:cubicBezTo>
                <a:cubicBezTo>
                  <a:pt x="8085873" y="477388"/>
                  <a:pt x="8075056" y="473680"/>
                  <a:pt x="7938347" y="473883"/>
                </a:cubicBezTo>
                <a:cubicBezTo>
                  <a:pt x="7801638" y="474086"/>
                  <a:pt x="7749777" y="489326"/>
                  <a:pt x="7626773" y="473883"/>
                </a:cubicBezTo>
                <a:cubicBezTo>
                  <a:pt x="7503769" y="458440"/>
                  <a:pt x="7095462" y="500351"/>
                  <a:pt x="6949440" y="473883"/>
                </a:cubicBezTo>
                <a:cubicBezTo>
                  <a:pt x="6803418" y="447415"/>
                  <a:pt x="6644725" y="455342"/>
                  <a:pt x="6515947" y="473883"/>
                </a:cubicBezTo>
                <a:cubicBezTo>
                  <a:pt x="6387169" y="492424"/>
                  <a:pt x="5941428" y="469378"/>
                  <a:pt x="5716693" y="473883"/>
                </a:cubicBezTo>
                <a:cubicBezTo>
                  <a:pt x="5491958" y="478388"/>
                  <a:pt x="5395864" y="482399"/>
                  <a:pt x="5283200" y="473883"/>
                </a:cubicBezTo>
                <a:cubicBezTo>
                  <a:pt x="5170536" y="465367"/>
                  <a:pt x="4782035" y="503730"/>
                  <a:pt x="4483947" y="473883"/>
                </a:cubicBezTo>
                <a:cubicBezTo>
                  <a:pt x="4185859" y="444036"/>
                  <a:pt x="4279449" y="473192"/>
                  <a:pt x="4172373" y="473883"/>
                </a:cubicBezTo>
                <a:cubicBezTo>
                  <a:pt x="4065297" y="474574"/>
                  <a:pt x="3755654" y="471857"/>
                  <a:pt x="3373120" y="473883"/>
                </a:cubicBezTo>
                <a:cubicBezTo>
                  <a:pt x="2990586" y="475909"/>
                  <a:pt x="3113127" y="480424"/>
                  <a:pt x="2939627" y="473883"/>
                </a:cubicBezTo>
                <a:cubicBezTo>
                  <a:pt x="2766127" y="467342"/>
                  <a:pt x="2746942" y="463971"/>
                  <a:pt x="2628053" y="473883"/>
                </a:cubicBezTo>
                <a:cubicBezTo>
                  <a:pt x="2509164" y="483795"/>
                  <a:pt x="2346483" y="468905"/>
                  <a:pt x="2194560" y="473883"/>
                </a:cubicBezTo>
                <a:cubicBezTo>
                  <a:pt x="2042637" y="478861"/>
                  <a:pt x="1580466" y="481404"/>
                  <a:pt x="1395307" y="473883"/>
                </a:cubicBezTo>
                <a:cubicBezTo>
                  <a:pt x="1210148" y="466362"/>
                  <a:pt x="1154769" y="469129"/>
                  <a:pt x="961813" y="473883"/>
                </a:cubicBezTo>
                <a:cubicBezTo>
                  <a:pt x="768857" y="478637"/>
                  <a:pt x="767400" y="473319"/>
                  <a:pt x="650240" y="473883"/>
                </a:cubicBezTo>
                <a:cubicBezTo>
                  <a:pt x="533080" y="474447"/>
                  <a:pt x="316546" y="454265"/>
                  <a:pt x="0" y="473883"/>
                </a:cubicBezTo>
                <a:cubicBezTo>
                  <a:pt x="-13620" y="271943"/>
                  <a:pt x="-14401" y="140458"/>
                  <a:pt x="0" y="0"/>
                </a:cubicBezTo>
                <a:close/>
              </a:path>
            </a:pathLst>
          </a:custGeom>
          <a:solidFill>
            <a:srgbClr val="F9EC7D"/>
          </a:solidFill>
          <a:ln w="57150">
            <a:solidFill>
              <a:srgbClr val="F9EC7D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E87C9A-B140-AE4E-A490-612882B29352}"/>
              </a:ext>
            </a:extLst>
          </p:cNvPr>
          <p:cNvSpPr/>
          <p:nvPr/>
        </p:nvSpPr>
        <p:spPr>
          <a:xfrm>
            <a:off x="932965" y="3235883"/>
            <a:ext cx="1610025" cy="684184"/>
          </a:xfrm>
          <a:prstGeom prst="rect">
            <a:avLst/>
          </a:prstGeom>
          <a:solidFill>
            <a:srgbClr val="F467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01A524-F6D5-7B41-8F6F-6429B676C43A}"/>
              </a:ext>
            </a:extLst>
          </p:cNvPr>
          <p:cNvSpPr/>
          <p:nvPr/>
        </p:nvSpPr>
        <p:spPr>
          <a:xfrm>
            <a:off x="2542991" y="3235883"/>
            <a:ext cx="1004400" cy="684184"/>
          </a:xfrm>
          <a:prstGeom prst="rect">
            <a:avLst/>
          </a:prstGeom>
          <a:solidFill>
            <a:srgbClr val="E94F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rocess 31">
            <a:extLst>
              <a:ext uri="{FF2B5EF4-FFF2-40B4-BE49-F238E27FC236}">
                <a16:creationId xmlns:a16="http://schemas.microsoft.com/office/drawing/2014/main" id="{CB265F3C-A021-AD4E-89D1-8BC17B1C5B0C}"/>
              </a:ext>
            </a:extLst>
          </p:cNvPr>
          <p:cNvSpPr/>
          <p:nvPr/>
        </p:nvSpPr>
        <p:spPr>
          <a:xfrm rot="21099067">
            <a:off x="1008001" y="2299415"/>
            <a:ext cx="1893748" cy="1321105"/>
          </a:xfrm>
          <a:prstGeom prst="flowChartProcess">
            <a:avLst/>
          </a:prstGeom>
          <a:solidFill>
            <a:schemeClr val="tx1"/>
          </a:solidFill>
          <a:ln>
            <a:noFill/>
          </a:ln>
          <a:effectLst>
            <a:outerShdw blurRad="50800" dist="50800" dir="5400000" algn="ctr" rotWithShape="0">
              <a:srgbClr val="DBDCD9">
                <a:alpha val="0"/>
              </a:srgbClr>
            </a:outerShdw>
          </a:effectLst>
          <a:scene3d>
            <a:camera prst="isometricOffAxis2Top"/>
            <a:lightRig rig="glow" dir="t"/>
          </a:scene3d>
          <a:sp3d extrusionH="76200" contourW="12700" prstMaterial="powder">
            <a:extrusionClr>
              <a:srgbClr val="B3B4B1"/>
            </a:extrusionClr>
            <a:contourClr>
              <a:schemeClr val="tx1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riangle 22">
            <a:extLst>
              <a:ext uri="{FF2B5EF4-FFF2-40B4-BE49-F238E27FC236}">
                <a16:creationId xmlns:a16="http://schemas.microsoft.com/office/drawing/2014/main" id="{9A264FF4-B984-6741-B3AE-85DA632DF200}"/>
              </a:ext>
            </a:extLst>
          </p:cNvPr>
          <p:cNvSpPr/>
          <p:nvPr/>
        </p:nvSpPr>
        <p:spPr>
          <a:xfrm>
            <a:off x="2548163" y="2753403"/>
            <a:ext cx="999227" cy="492499"/>
          </a:xfrm>
          <a:prstGeom prst="triangle">
            <a:avLst>
              <a:gd name="adj" fmla="val 47152"/>
            </a:avLst>
          </a:prstGeom>
          <a:solidFill>
            <a:srgbClr val="E94F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C4727AE-7C0F-254B-8254-573B55C745EC}"/>
              </a:ext>
            </a:extLst>
          </p:cNvPr>
          <p:cNvSpPr/>
          <p:nvPr/>
        </p:nvSpPr>
        <p:spPr>
          <a:xfrm rot="1927358" flipH="1" flipV="1">
            <a:off x="2907102" y="2953191"/>
            <a:ext cx="828000" cy="151204"/>
          </a:xfrm>
          <a:prstGeom prst="rect">
            <a:avLst/>
          </a:prstGeom>
          <a:solidFill>
            <a:srgbClr val="B3B4B1"/>
          </a:solidFill>
          <a:ln>
            <a:noFill/>
          </a:ln>
          <a:effectLst/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D5EB6EE-71AE-144E-B40B-F3753E67619D}"/>
              </a:ext>
            </a:extLst>
          </p:cNvPr>
          <p:cNvSpPr/>
          <p:nvPr/>
        </p:nvSpPr>
        <p:spPr>
          <a:xfrm rot="7597119" flipH="1">
            <a:off x="2420229" y="2930271"/>
            <a:ext cx="734641" cy="144000"/>
          </a:xfrm>
          <a:prstGeom prst="rect">
            <a:avLst/>
          </a:prstGeom>
          <a:solidFill>
            <a:srgbClr val="B3B4B1"/>
          </a:solidFill>
          <a:ln>
            <a:noFill/>
          </a:ln>
          <a:effectLst/>
          <a:scene3d>
            <a:camera prst="isometricOffAxis2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Triangle 26">
            <a:extLst>
              <a:ext uri="{FF2B5EF4-FFF2-40B4-BE49-F238E27FC236}">
                <a16:creationId xmlns:a16="http://schemas.microsoft.com/office/drawing/2014/main" id="{DC1FBE09-F9FD-894A-A247-A80CFC810411}"/>
              </a:ext>
            </a:extLst>
          </p:cNvPr>
          <p:cNvSpPr/>
          <p:nvPr/>
        </p:nvSpPr>
        <p:spPr>
          <a:xfrm rot="21382092">
            <a:off x="2980107" y="2734536"/>
            <a:ext cx="106242" cy="61937"/>
          </a:xfrm>
          <a:prstGeom prst="triangle">
            <a:avLst/>
          </a:prstGeom>
          <a:solidFill>
            <a:srgbClr val="DBDC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25E51E46-C35A-FC43-8CDC-595B7E8D1584}"/>
              </a:ext>
            </a:extLst>
          </p:cNvPr>
          <p:cNvSpPr/>
          <p:nvPr/>
        </p:nvSpPr>
        <p:spPr>
          <a:xfrm>
            <a:off x="2709816" y="3318260"/>
            <a:ext cx="739007" cy="628825"/>
          </a:xfrm>
          <a:prstGeom prst="rect">
            <a:avLst/>
          </a:prstGeom>
          <a:solidFill>
            <a:srgbClr val="996634"/>
          </a:solidFill>
          <a:ln>
            <a:noFill/>
          </a:ln>
          <a:effectLst>
            <a:innerShdw blurRad="63500" dist="50800">
              <a:srgbClr val="E86D3F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0FE1765-FA22-DB4D-8243-1C2F276E93C4}"/>
              </a:ext>
            </a:extLst>
          </p:cNvPr>
          <p:cNvSpPr/>
          <p:nvPr/>
        </p:nvSpPr>
        <p:spPr>
          <a:xfrm>
            <a:off x="0" y="3920067"/>
            <a:ext cx="12192000" cy="469900"/>
          </a:xfrm>
          <a:prstGeom prst="rect">
            <a:avLst/>
          </a:prstGeom>
          <a:solidFill>
            <a:srgbClr val="97C2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Triangle 33">
            <a:extLst>
              <a:ext uri="{FF2B5EF4-FFF2-40B4-BE49-F238E27FC236}">
                <a16:creationId xmlns:a16="http://schemas.microsoft.com/office/drawing/2014/main" id="{5D406CD2-0BE9-414D-BF8A-EF4AF5DE4EBD}"/>
              </a:ext>
            </a:extLst>
          </p:cNvPr>
          <p:cNvSpPr/>
          <p:nvPr/>
        </p:nvSpPr>
        <p:spPr>
          <a:xfrm rot="2667495">
            <a:off x="3034376" y="2722777"/>
            <a:ext cx="106242" cy="61937"/>
          </a:xfrm>
          <a:prstGeom prst="triangle">
            <a:avLst/>
          </a:prstGeom>
          <a:solidFill>
            <a:srgbClr val="F0D0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AC64CB54-EE0B-0D4D-A915-C442A88A84BD}"/>
              </a:ext>
            </a:extLst>
          </p:cNvPr>
          <p:cNvCxnSpPr/>
          <p:nvPr/>
        </p:nvCxnSpPr>
        <p:spPr>
          <a:xfrm flipV="1">
            <a:off x="5014287" y="2342780"/>
            <a:ext cx="214198" cy="1573329"/>
          </a:xfrm>
          <a:prstGeom prst="line">
            <a:avLst/>
          </a:prstGeom>
          <a:ln w="76200">
            <a:solidFill>
              <a:srgbClr val="D5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8415BA3-B5BB-C04B-AEB7-DDC37F0E3913}"/>
              </a:ext>
            </a:extLst>
          </p:cNvPr>
          <p:cNvCxnSpPr>
            <a:cxnSpLocks/>
          </p:cNvCxnSpPr>
          <p:nvPr/>
        </p:nvCxnSpPr>
        <p:spPr>
          <a:xfrm flipV="1">
            <a:off x="5014287" y="3916762"/>
            <a:ext cx="447478" cy="1538"/>
          </a:xfrm>
          <a:prstGeom prst="line">
            <a:avLst/>
          </a:prstGeom>
          <a:ln w="76200">
            <a:solidFill>
              <a:srgbClr val="D5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7AA37C39-BEB4-D547-B18D-0B2B187CCDB7}"/>
              </a:ext>
            </a:extLst>
          </p:cNvPr>
          <p:cNvCxnSpPr>
            <a:cxnSpLocks/>
          </p:cNvCxnSpPr>
          <p:nvPr/>
        </p:nvCxnSpPr>
        <p:spPr>
          <a:xfrm>
            <a:off x="5247567" y="2337291"/>
            <a:ext cx="214198" cy="1573329"/>
          </a:xfrm>
          <a:prstGeom prst="line">
            <a:avLst/>
          </a:prstGeom>
          <a:ln w="76200">
            <a:solidFill>
              <a:srgbClr val="D5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E42408CC-B383-A44A-A3CA-80F2971E7A83}"/>
              </a:ext>
            </a:extLst>
          </p:cNvPr>
          <p:cNvCxnSpPr>
            <a:cxnSpLocks/>
          </p:cNvCxnSpPr>
          <p:nvPr/>
        </p:nvCxnSpPr>
        <p:spPr>
          <a:xfrm>
            <a:off x="4975985" y="3728766"/>
            <a:ext cx="524082" cy="0"/>
          </a:xfrm>
          <a:prstGeom prst="line">
            <a:avLst/>
          </a:prstGeom>
          <a:ln w="76200">
            <a:solidFill>
              <a:srgbClr val="D5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976EC89-72B7-5A44-B3D5-067740A70E69}"/>
              </a:ext>
            </a:extLst>
          </p:cNvPr>
          <p:cNvCxnSpPr>
            <a:cxnSpLocks/>
          </p:cNvCxnSpPr>
          <p:nvPr/>
        </p:nvCxnSpPr>
        <p:spPr>
          <a:xfrm>
            <a:off x="5014287" y="3437865"/>
            <a:ext cx="447478" cy="0"/>
          </a:xfrm>
          <a:prstGeom prst="line">
            <a:avLst/>
          </a:prstGeom>
          <a:ln w="76200">
            <a:solidFill>
              <a:srgbClr val="D5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CA86FAE1-6FEF-B940-8552-4DFCD6E490DE}"/>
              </a:ext>
            </a:extLst>
          </p:cNvPr>
          <p:cNvCxnSpPr>
            <a:cxnSpLocks/>
          </p:cNvCxnSpPr>
          <p:nvPr/>
        </p:nvCxnSpPr>
        <p:spPr>
          <a:xfrm>
            <a:off x="5067836" y="3152563"/>
            <a:ext cx="340379" cy="0"/>
          </a:xfrm>
          <a:prstGeom prst="line">
            <a:avLst/>
          </a:prstGeom>
          <a:ln w="76200">
            <a:solidFill>
              <a:srgbClr val="D5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18DDADBA-907F-B249-BAB3-EB835DF3E303}"/>
              </a:ext>
            </a:extLst>
          </p:cNvPr>
          <p:cNvCxnSpPr>
            <a:cxnSpLocks/>
          </p:cNvCxnSpPr>
          <p:nvPr/>
        </p:nvCxnSpPr>
        <p:spPr>
          <a:xfrm>
            <a:off x="5108820" y="2853247"/>
            <a:ext cx="258410" cy="0"/>
          </a:xfrm>
          <a:prstGeom prst="line">
            <a:avLst/>
          </a:prstGeom>
          <a:ln w="76200">
            <a:solidFill>
              <a:srgbClr val="D5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858E901D-E876-1A41-8B26-A1E786B6AD9C}"/>
              </a:ext>
            </a:extLst>
          </p:cNvPr>
          <p:cNvCxnSpPr>
            <a:cxnSpLocks/>
          </p:cNvCxnSpPr>
          <p:nvPr/>
        </p:nvCxnSpPr>
        <p:spPr>
          <a:xfrm flipV="1">
            <a:off x="5077377" y="3437865"/>
            <a:ext cx="289853" cy="290901"/>
          </a:xfrm>
          <a:prstGeom prst="line">
            <a:avLst/>
          </a:prstGeom>
          <a:ln w="76200">
            <a:solidFill>
              <a:srgbClr val="D5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468C8697-C3C6-9A43-B2D4-C106C3779196}"/>
              </a:ext>
            </a:extLst>
          </p:cNvPr>
          <p:cNvCxnSpPr>
            <a:cxnSpLocks/>
          </p:cNvCxnSpPr>
          <p:nvPr/>
        </p:nvCxnSpPr>
        <p:spPr>
          <a:xfrm>
            <a:off x="5152848" y="3153217"/>
            <a:ext cx="247285" cy="283996"/>
          </a:xfrm>
          <a:prstGeom prst="line">
            <a:avLst/>
          </a:prstGeom>
          <a:ln w="76200">
            <a:solidFill>
              <a:srgbClr val="D5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8B6E76B1-A3C6-DC4A-97B8-68C5CD07DFF3}"/>
              </a:ext>
            </a:extLst>
          </p:cNvPr>
          <p:cNvCxnSpPr>
            <a:cxnSpLocks/>
          </p:cNvCxnSpPr>
          <p:nvPr/>
        </p:nvCxnSpPr>
        <p:spPr>
          <a:xfrm flipV="1">
            <a:off x="5126924" y="2860907"/>
            <a:ext cx="184424" cy="237434"/>
          </a:xfrm>
          <a:prstGeom prst="line">
            <a:avLst/>
          </a:prstGeom>
          <a:ln w="76200">
            <a:solidFill>
              <a:srgbClr val="D5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6EBB6A-AE76-0D4A-BF70-EBC7E807F0E1}"/>
              </a:ext>
            </a:extLst>
          </p:cNvPr>
          <p:cNvCxnSpPr>
            <a:cxnSpLocks/>
          </p:cNvCxnSpPr>
          <p:nvPr/>
        </p:nvCxnSpPr>
        <p:spPr>
          <a:xfrm>
            <a:off x="5146323" y="2614357"/>
            <a:ext cx="172169" cy="0"/>
          </a:xfrm>
          <a:prstGeom prst="line">
            <a:avLst/>
          </a:prstGeom>
          <a:ln w="76200">
            <a:solidFill>
              <a:srgbClr val="D5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BE3C3191-719D-D14F-8E51-03891F3F5779}"/>
              </a:ext>
            </a:extLst>
          </p:cNvPr>
          <p:cNvCxnSpPr>
            <a:cxnSpLocks/>
          </p:cNvCxnSpPr>
          <p:nvPr/>
        </p:nvCxnSpPr>
        <p:spPr>
          <a:xfrm>
            <a:off x="5240424" y="2242041"/>
            <a:ext cx="0" cy="72000"/>
          </a:xfrm>
          <a:prstGeom prst="line">
            <a:avLst/>
          </a:prstGeom>
          <a:ln w="57150">
            <a:solidFill>
              <a:srgbClr val="D5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B9C5233F-3E86-1C4B-92E1-E8AB6EE31997}"/>
              </a:ext>
            </a:extLst>
          </p:cNvPr>
          <p:cNvCxnSpPr>
            <a:cxnSpLocks/>
          </p:cNvCxnSpPr>
          <p:nvPr/>
        </p:nvCxnSpPr>
        <p:spPr>
          <a:xfrm flipH="1">
            <a:off x="5249750" y="2256329"/>
            <a:ext cx="104916" cy="0"/>
          </a:xfrm>
          <a:prstGeom prst="line">
            <a:avLst/>
          </a:prstGeom>
          <a:ln w="28575">
            <a:solidFill>
              <a:srgbClr val="8B59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 95">
            <a:extLst>
              <a:ext uri="{FF2B5EF4-FFF2-40B4-BE49-F238E27FC236}">
                <a16:creationId xmlns:a16="http://schemas.microsoft.com/office/drawing/2014/main" id="{20295A32-1BB8-6F4A-933C-FE9FFAC2D167}"/>
              </a:ext>
            </a:extLst>
          </p:cNvPr>
          <p:cNvSpPr/>
          <p:nvPr/>
        </p:nvSpPr>
        <p:spPr>
          <a:xfrm>
            <a:off x="5320933" y="2196578"/>
            <a:ext cx="118204" cy="119052"/>
          </a:xfrm>
          <a:prstGeom prst="ellipse">
            <a:avLst/>
          </a:prstGeom>
          <a:solidFill>
            <a:srgbClr val="8B5923"/>
          </a:solidFill>
          <a:ln>
            <a:solidFill>
              <a:srgbClr val="8B592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A68791EE-BEE6-5B45-A508-57A3C858FD96}"/>
              </a:ext>
            </a:extLst>
          </p:cNvPr>
          <p:cNvGrpSpPr/>
          <p:nvPr/>
        </p:nvGrpSpPr>
        <p:grpSpPr>
          <a:xfrm>
            <a:off x="4952375" y="1842968"/>
            <a:ext cx="853562" cy="827790"/>
            <a:chOff x="4952375" y="1842968"/>
            <a:chExt cx="853562" cy="827790"/>
          </a:xfrm>
        </p:grpSpPr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3DB53B1F-4FFA-3247-BFF3-86007A8267EC}"/>
                </a:ext>
              </a:extLst>
            </p:cNvPr>
            <p:cNvGrpSpPr/>
            <p:nvPr/>
          </p:nvGrpSpPr>
          <p:grpSpPr>
            <a:xfrm>
              <a:off x="4952375" y="1842968"/>
              <a:ext cx="853562" cy="827790"/>
              <a:chOff x="4952375" y="1842968"/>
              <a:chExt cx="853562" cy="827790"/>
            </a:xfrm>
          </p:grpSpPr>
          <p:sp>
            <p:nvSpPr>
              <p:cNvPr id="98" name="Triangle 97">
                <a:extLst>
                  <a:ext uri="{FF2B5EF4-FFF2-40B4-BE49-F238E27FC236}">
                    <a16:creationId xmlns:a16="http://schemas.microsoft.com/office/drawing/2014/main" id="{082DD8B9-A1F3-8C44-A2A9-C0DBB310806A}"/>
                  </a:ext>
                </a:extLst>
              </p:cNvPr>
              <p:cNvSpPr/>
              <p:nvPr/>
            </p:nvSpPr>
            <p:spPr>
              <a:xfrm rot="1203537">
                <a:off x="5213086" y="2207574"/>
                <a:ext cx="143234" cy="451169"/>
              </a:xfrm>
              <a:prstGeom prst="triangle">
                <a:avLst>
                  <a:gd name="adj" fmla="val 69940"/>
                </a:avLst>
              </a:prstGeom>
              <a:solidFill>
                <a:srgbClr val="8B5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Triangle 98">
                <a:extLst>
                  <a:ext uri="{FF2B5EF4-FFF2-40B4-BE49-F238E27FC236}">
                    <a16:creationId xmlns:a16="http://schemas.microsoft.com/office/drawing/2014/main" id="{540D5D73-514F-8D43-BB6F-0E2AEE6EAE17}"/>
                  </a:ext>
                </a:extLst>
              </p:cNvPr>
              <p:cNvSpPr/>
              <p:nvPr/>
            </p:nvSpPr>
            <p:spPr>
              <a:xfrm rot="19965784">
                <a:off x="5385964" y="2219589"/>
                <a:ext cx="143234" cy="451169"/>
              </a:xfrm>
              <a:prstGeom prst="triangle">
                <a:avLst>
                  <a:gd name="adj" fmla="val 69940"/>
                </a:avLst>
              </a:prstGeom>
              <a:solidFill>
                <a:srgbClr val="8B5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Triangle 99">
                <a:extLst>
                  <a:ext uri="{FF2B5EF4-FFF2-40B4-BE49-F238E27FC236}">
                    <a16:creationId xmlns:a16="http://schemas.microsoft.com/office/drawing/2014/main" id="{D81C1536-B4F1-584B-8CA2-C2733E6D912D}"/>
                  </a:ext>
                </a:extLst>
              </p:cNvPr>
              <p:cNvSpPr/>
              <p:nvPr/>
            </p:nvSpPr>
            <p:spPr>
              <a:xfrm rot="17427430">
                <a:off x="5493551" y="2111301"/>
                <a:ext cx="143234" cy="451169"/>
              </a:xfrm>
              <a:prstGeom prst="triangle">
                <a:avLst>
                  <a:gd name="adj" fmla="val 69940"/>
                </a:avLst>
              </a:prstGeom>
              <a:solidFill>
                <a:srgbClr val="8B5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Triangle 100">
                <a:extLst>
                  <a:ext uri="{FF2B5EF4-FFF2-40B4-BE49-F238E27FC236}">
                    <a16:creationId xmlns:a16="http://schemas.microsoft.com/office/drawing/2014/main" id="{9808B70A-0A48-7A48-90AF-7A4EF72E2A93}"/>
                  </a:ext>
                </a:extLst>
              </p:cNvPr>
              <p:cNvSpPr/>
              <p:nvPr/>
            </p:nvSpPr>
            <p:spPr>
              <a:xfrm rot="14869490">
                <a:off x="5508736" y="1954404"/>
                <a:ext cx="143234" cy="451169"/>
              </a:xfrm>
              <a:prstGeom prst="triangle">
                <a:avLst>
                  <a:gd name="adj" fmla="val 69940"/>
                </a:avLst>
              </a:prstGeom>
              <a:solidFill>
                <a:srgbClr val="8B5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Triangle 101">
                <a:extLst>
                  <a:ext uri="{FF2B5EF4-FFF2-40B4-BE49-F238E27FC236}">
                    <a16:creationId xmlns:a16="http://schemas.microsoft.com/office/drawing/2014/main" id="{F3343513-4EB6-FB47-ABB4-6FD5B3213948}"/>
                  </a:ext>
                </a:extLst>
              </p:cNvPr>
              <p:cNvSpPr/>
              <p:nvPr/>
            </p:nvSpPr>
            <p:spPr>
              <a:xfrm rot="12135089">
                <a:off x="5413534" y="1852070"/>
                <a:ext cx="143234" cy="451169"/>
              </a:xfrm>
              <a:prstGeom prst="triangle">
                <a:avLst>
                  <a:gd name="adj" fmla="val 69940"/>
                </a:avLst>
              </a:prstGeom>
              <a:solidFill>
                <a:srgbClr val="8B5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Triangle 102">
                <a:extLst>
                  <a:ext uri="{FF2B5EF4-FFF2-40B4-BE49-F238E27FC236}">
                    <a16:creationId xmlns:a16="http://schemas.microsoft.com/office/drawing/2014/main" id="{DB4FDAD4-5B7F-E54A-AEF0-540BCBD22183}"/>
                  </a:ext>
                </a:extLst>
              </p:cNvPr>
              <p:cNvSpPr/>
              <p:nvPr/>
            </p:nvSpPr>
            <p:spPr>
              <a:xfrm rot="9337350">
                <a:off x="5233767" y="1842968"/>
                <a:ext cx="143234" cy="451169"/>
              </a:xfrm>
              <a:prstGeom prst="triangle">
                <a:avLst>
                  <a:gd name="adj" fmla="val 69940"/>
                </a:avLst>
              </a:prstGeom>
              <a:solidFill>
                <a:srgbClr val="8B5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Triangle 103">
                <a:extLst>
                  <a:ext uri="{FF2B5EF4-FFF2-40B4-BE49-F238E27FC236}">
                    <a16:creationId xmlns:a16="http://schemas.microsoft.com/office/drawing/2014/main" id="{975E2D99-7F82-9D4F-94F3-CF705A94EEF0}"/>
                  </a:ext>
                </a:extLst>
              </p:cNvPr>
              <p:cNvSpPr/>
              <p:nvPr/>
            </p:nvSpPr>
            <p:spPr>
              <a:xfrm rot="6670482">
                <a:off x="5116024" y="1923445"/>
                <a:ext cx="143234" cy="451169"/>
              </a:xfrm>
              <a:prstGeom prst="triangle">
                <a:avLst>
                  <a:gd name="adj" fmla="val 69940"/>
                </a:avLst>
              </a:prstGeom>
              <a:solidFill>
                <a:srgbClr val="8B5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Triangle 104">
                <a:extLst>
                  <a:ext uri="{FF2B5EF4-FFF2-40B4-BE49-F238E27FC236}">
                    <a16:creationId xmlns:a16="http://schemas.microsoft.com/office/drawing/2014/main" id="{D0BC4278-C39D-8C44-88D7-927E766C9078}"/>
                  </a:ext>
                </a:extLst>
              </p:cNvPr>
              <p:cNvSpPr/>
              <p:nvPr/>
            </p:nvSpPr>
            <p:spPr>
              <a:xfrm rot="3661384">
                <a:off x="5106343" y="2105047"/>
                <a:ext cx="143234" cy="451169"/>
              </a:xfrm>
              <a:prstGeom prst="triangle">
                <a:avLst>
                  <a:gd name="adj" fmla="val 69940"/>
                </a:avLst>
              </a:prstGeom>
              <a:solidFill>
                <a:srgbClr val="8B592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F7148344-4DC8-8346-96FE-2BFA0E5F6190}"/>
                </a:ext>
              </a:extLst>
            </p:cNvPr>
            <p:cNvSpPr/>
            <p:nvPr/>
          </p:nvSpPr>
          <p:spPr>
            <a:xfrm>
              <a:off x="5358500" y="2228853"/>
              <a:ext cx="45719" cy="46742"/>
            </a:xfrm>
            <a:prstGeom prst="ellipse">
              <a:avLst/>
            </a:prstGeom>
            <a:solidFill>
              <a:srgbClr val="D5985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A74E6A7-6E7A-624B-9567-E73B076A4BB5}"/>
              </a:ext>
            </a:extLst>
          </p:cNvPr>
          <p:cNvCxnSpPr/>
          <p:nvPr/>
        </p:nvCxnSpPr>
        <p:spPr>
          <a:xfrm flipV="1">
            <a:off x="9904119" y="4602427"/>
            <a:ext cx="0" cy="875594"/>
          </a:xfrm>
          <a:prstGeom prst="line">
            <a:avLst/>
          </a:prstGeom>
          <a:ln w="38100">
            <a:solidFill>
              <a:srgbClr val="7D7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5E986B2-2C59-C345-91C3-028FF1501881}"/>
              </a:ext>
            </a:extLst>
          </p:cNvPr>
          <p:cNvCxnSpPr/>
          <p:nvPr/>
        </p:nvCxnSpPr>
        <p:spPr>
          <a:xfrm flipV="1">
            <a:off x="1121591" y="5037628"/>
            <a:ext cx="0" cy="875594"/>
          </a:xfrm>
          <a:prstGeom prst="line">
            <a:avLst/>
          </a:prstGeom>
          <a:ln w="38100">
            <a:solidFill>
              <a:srgbClr val="7D71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riangle 72">
            <a:extLst>
              <a:ext uri="{FF2B5EF4-FFF2-40B4-BE49-F238E27FC236}">
                <a16:creationId xmlns:a16="http://schemas.microsoft.com/office/drawing/2014/main" id="{166305C9-7F8C-D643-BB74-2B1310CECE4D}"/>
              </a:ext>
            </a:extLst>
          </p:cNvPr>
          <p:cNvSpPr/>
          <p:nvPr/>
        </p:nvSpPr>
        <p:spPr>
          <a:xfrm>
            <a:off x="2539628" y="3059596"/>
            <a:ext cx="363877" cy="216332"/>
          </a:xfrm>
          <a:prstGeom prst="triangle">
            <a:avLst>
              <a:gd name="adj" fmla="val 66203"/>
            </a:avLst>
          </a:prstGeom>
          <a:solidFill>
            <a:srgbClr val="E94F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Process 55">
            <a:extLst>
              <a:ext uri="{FF2B5EF4-FFF2-40B4-BE49-F238E27FC236}">
                <a16:creationId xmlns:a16="http://schemas.microsoft.com/office/drawing/2014/main" id="{1BBBA625-A204-7F4D-8F7D-5CE3FC292C3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lowChartProcess">
            <a:avLst/>
          </a:prstGeom>
          <a:solidFill>
            <a:schemeClr val="bg1">
              <a:lumMod val="75000"/>
              <a:lumOff val="25000"/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226FC5-5D2C-A140-9DE0-CD02C953357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0585" y="3609784"/>
            <a:ext cx="2273300" cy="1270000"/>
          </a:xfrm>
          <a:prstGeom prst="rect">
            <a:avLst/>
          </a:prstGeom>
        </p:spPr>
      </p:pic>
      <p:sp>
        <p:nvSpPr>
          <p:cNvPr id="39" name="Cloud 38">
            <a:extLst>
              <a:ext uri="{FF2B5EF4-FFF2-40B4-BE49-F238E27FC236}">
                <a16:creationId xmlns:a16="http://schemas.microsoft.com/office/drawing/2014/main" id="{D17D799C-230A-1C42-B4F9-3CB98A75EF85}"/>
              </a:ext>
            </a:extLst>
          </p:cNvPr>
          <p:cNvSpPr/>
          <p:nvPr/>
        </p:nvSpPr>
        <p:spPr>
          <a:xfrm rot="16697021">
            <a:off x="631032" y="4806490"/>
            <a:ext cx="1013777" cy="527593"/>
          </a:xfrm>
          <a:prstGeom prst="cloud">
            <a:avLst/>
          </a:prstGeom>
          <a:solidFill>
            <a:srgbClr val="80A4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Cloud 45">
            <a:extLst>
              <a:ext uri="{FF2B5EF4-FFF2-40B4-BE49-F238E27FC236}">
                <a16:creationId xmlns:a16="http://schemas.microsoft.com/office/drawing/2014/main" id="{6E1CD5D4-515E-1345-8146-67FAD0BFB5C5}"/>
              </a:ext>
            </a:extLst>
          </p:cNvPr>
          <p:cNvSpPr/>
          <p:nvPr/>
        </p:nvSpPr>
        <p:spPr>
          <a:xfrm rot="16697021">
            <a:off x="675185" y="4849866"/>
            <a:ext cx="1021437" cy="445108"/>
          </a:xfrm>
          <a:prstGeom prst="cloud">
            <a:avLst/>
          </a:prstGeom>
          <a:solidFill>
            <a:srgbClr val="6C9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3C300F7-A262-5A46-A74A-B3B9A18C29B9}"/>
              </a:ext>
            </a:extLst>
          </p:cNvPr>
          <p:cNvGrpSpPr/>
          <p:nvPr/>
        </p:nvGrpSpPr>
        <p:grpSpPr>
          <a:xfrm>
            <a:off x="2970631" y="4271433"/>
            <a:ext cx="973762" cy="2019195"/>
            <a:chOff x="1292787" y="4125919"/>
            <a:chExt cx="973762" cy="2019195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9E682DCA-CA28-1746-BD02-D622F7D836BF}"/>
                </a:ext>
              </a:extLst>
            </p:cNvPr>
            <p:cNvCxnSpPr/>
            <p:nvPr/>
          </p:nvCxnSpPr>
          <p:spPr>
            <a:xfrm flipV="1">
              <a:off x="1755580" y="5269520"/>
              <a:ext cx="0" cy="875594"/>
            </a:xfrm>
            <a:prstGeom prst="line">
              <a:avLst/>
            </a:prstGeom>
            <a:ln w="38100">
              <a:solidFill>
                <a:srgbClr val="7D712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Cloud 35">
              <a:extLst>
                <a:ext uri="{FF2B5EF4-FFF2-40B4-BE49-F238E27FC236}">
                  <a16:creationId xmlns:a16="http://schemas.microsoft.com/office/drawing/2014/main" id="{D863A409-0DED-334E-9761-640DA0216787}"/>
                </a:ext>
              </a:extLst>
            </p:cNvPr>
            <p:cNvSpPr/>
            <p:nvPr/>
          </p:nvSpPr>
          <p:spPr>
            <a:xfrm rot="16697021">
              <a:off x="998594" y="4420112"/>
              <a:ext cx="1562147" cy="973762"/>
            </a:xfrm>
            <a:prstGeom prst="cloud">
              <a:avLst/>
            </a:prstGeom>
            <a:solidFill>
              <a:srgbClr val="80A44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Cloud 44">
            <a:extLst>
              <a:ext uri="{FF2B5EF4-FFF2-40B4-BE49-F238E27FC236}">
                <a16:creationId xmlns:a16="http://schemas.microsoft.com/office/drawing/2014/main" id="{1C5C3582-288A-EE49-AD8E-CFB4A0995D1C}"/>
              </a:ext>
            </a:extLst>
          </p:cNvPr>
          <p:cNvSpPr/>
          <p:nvPr/>
        </p:nvSpPr>
        <p:spPr>
          <a:xfrm rot="16697021">
            <a:off x="2719579" y="4650872"/>
            <a:ext cx="1566694" cy="833996"/>
          </a:xfrm>
          <a:prstGeom prst="cloud">
            <a:avLst/>
          </a:prstGeom>
          <a:solidFill>
            <a:srgbClr val="6C9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Cloud 41">
            <a:extLst>
              <a:ext uri="{FF2B5EF4-FFF2-40B4-BE49-F238E27FC236}">
                <a16:creationId xmlns:a16="http://schemas.microsoft.com/office/drawing/2014/main" id="{602BA929-DB2B-8048-99E7-2AB84F9C51EB}"/>
              </a:ext>
            </a:extLst>
          </p:cNvPr>
          <p:cNvSpPr/>
          <p:nvPr/>
        </p:nvSpPr>
        <p:spPr>
          <a:xfrm rot="16697021">
            <a:off x="9490622" y="4501147"/>
            <a:ext cx="859653" cy="431166"/>
          </a:xfrm>
          <a:prstGeom prst="cloud">
            <a:avLst/>
          </a:prstGeom>
          <a:solidFill>
            <a:srgbClr val="80A4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Cloud 43">
            <a:extLst>
              <a:ext uri="{FF2B5EF4-FFF2-40B4-BE49-F238E27FC236}">
                <a16:creationId xmlns:a16="http://schemas.microsoft.com/office/drawing/2014/main" id="{2B1EFC21-90C0-8B4E-A798-684924BD9F1E}"/>
              </a:ext>
            </a:extLst>
          </p:cNvPr>
          <p:cNvSpPr/>
          <p:nvPr/>
        </p:nvSpPr>
        <p:spPr>
          <a:xfrm rot="16697021">
            <a:off x="9527520" y="4531959"/>
            <a:ext cx="845126" cy="376491"/>
          </a:xfrm>
          <a:prstGeom prst="cloud">
            <a:avLst/>
          </a:prstGeom>
          <a:solidFill>
            <a:srgbClr val="6C90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87105E8-EC91-B445-85EB-4CF9B9FA8D2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663576" y="-69587496"/>
            <a:ext cx="14600867" cy="68982663"/>
          </a:xfrm>
          <a:prstGeom prst="rect">
            <a:avLst/>
          </a:prstGeom>
        </p:spPr>
      </p:pic>
      <p:sp>
        <p:nvSpPr>
          <p:cNvPr id="53" name="TextBox 52">
            <a:extLst>
              <a:ext uri="{FF2B5EF4-FFF2-40B4-BE49-F238E27FC236}">
                <a16:creationId xmlns:a16="http://schemas.microsoft.com/office/drawing/2014/main" id="{41F4B9BD-3F32-AE44-B88B-AC53A8B836A8}"/>
              </a:ext>
            </a:extLst>
          </p:cNvPr>
          <p:cNvSpPr txBox="1"/>
          <p:nvPr/>
        </p:nvSpPr>
        <p:spPr>
          <a:xfrm>
            <a:off x="2338273" y="2290599"/>
            <a:ext cx="75220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How Is Tea Produced?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DBE794-5E59-4A43-8ED1-1D6C30AABE24}"/>
              </a:ext>
            </a:extLst>
          </p:cNvPr>
          <p:cNvSpPr/>
          <p:nvPr/>
        </p:nvSpPr>
        <p:spPr>
          <a:xfrm>
            <a:off x="-2671862" y="-116259"/>
            <a:ext cx="2647154" cy="7076517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9E5868E-A725-1B41-8EFF-BD571242B840}"/>
              </a:ext>
            </a:extLst>
          </p:cNvPr>
          <p:cNvSpPr/>
          <p:nvPr/>
        </p:nvSpPr>
        <p:spPr>
          <a:xfrm>
            <a:off x="12229504" y="-101046"/>
            <a:ext cx="2647154" cy="7076517"/>
          </a:xfrm>
          <a:prstGeom prst="rect">
            <a:avLst/>
          </a:prstGeom>
          <a:solidFill>
            <a:srgbClr val="2828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81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:fade/>
      </p:transition>
    </mc:Choice>
    <mc:Fallback xmlns=""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5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59259E-6 L 0.03776 9.84143 " pathEditMode="relative" rAng="0" ptsTypes="AA">
                                      <p:cBhvr>
                                        <p:cTn id="8" dur="12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88" y="49208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8976" fill="hold"/>
                                        <p:tgtEl>
                                          <p:spTgt spid="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3.75E-6 -1.48148E-6 L 1.03242 -0.0044 " pathEditMode="relative" rAng="0" ptsTypes="AA">
                                      <p:cBhvr>
                                        <p:cTn id="20" dur="8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615" y="-23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9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1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3"/>
                </p:tgtEl>
              </p:cMediaNode>
            </p:audio>
            <p:audio>
              <p:cMediaNode vol="2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29" repeatCount="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6" grpId="0" animBg="1"/>
      <p:bldP spid="53" grpId="0"/>
      <p:bldP spid="5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ED1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een Tea" descr="Green Tea">
            <a:hlinkClick r:id="" action="ppaction://media"/>
            <a:extLst>
              <a:ext uri="{FF2B5EF4-FFF2-40B4-BE49-F238E27FC236}">
                <a16:creationId xmlns:a16="http://schemas.microsoft.com/office/drawing/2014/main" id="{4975AF47-EBB0-154E-978B-820FFE36C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20396" y="5570139"/>
            <a:ext cx="812800" cy="812800"/>
          </a:xfrm>
          <a:prstGeom prst="rect">
            <a:avLst/>
          </a:prstGeom>
        </p:spPr>
      </p:pic>
      <p:pic>
        <p:nvPicPr>
          <p:cNvPr id="29" name="White Tea" descr="White Tea">
            <a:hlinkClick r:id="" action="ppaction://media"/>
            <a:extLst>
              <a:ext uri="{FF2B5EF4-FFF2-40B4-BE49-F238E27FC236}">
                <a16:creationId xmlns:a16="http://schemas.microsoft.com/office/drawing/2014/main" id="{FD2752B6-7B5D-8949-8F60-878B588FD3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42836" y="4139607"/>
            <a:ext cx="812800" cy="812800"/>
          </a:xfrm>
          <a:prstGeom prst="rect">
            <a:avLst/>
          </a:prstGeom>
        </p:spPr>
      </p:pic>
      <p:pic>
        <p:nvPicPr>
          <p:cNvPr id="28" name="Black and oolong" descr="Black and oolong">
            <a:hlinkClick r:id="" action="ppaction://media"/>
            <a:extLst>
              <a:ext uri="{FF2B5EF4-FFF2-40B4-BE49-F238E27FC236}">
                <a16:creationId xmlns:a16="http://schemas.microsoft.com/office/drawing/2014/main" id="{139A4ECA-F243-8340-AABE-B21CC7BD33F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44415" y="2706017"/>
            <a:ext cx="812800" cy="812800"/>
          </a:xfrm>
          <a:prstGeom prst="rect">
            <a:avLst/>
          </a:prstGeom>
        </p:spPr>
      </p:pic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BAEE57A5-0481-9D4B-B44C-28B4009C013E}"/>
              </a:ext>
            </a:extLst>
          </p:cNvPr>
          <p:cNvCxnSpPr>
            <a:cxnSpLocks/>
          </p:cNvCxnSpPr>
          <p:nvPr/>
        </p:nvCxnSpPr>
        <p:spPr>
          <a:xfrm>
            <a:off x="8335470" y="6517361"/>
            <a:ext cx="535183" cy="0"/>
          </a:xfrm>
          <a:prstGeom prst="line">
            <a:avLst/>
          </a:prstGeom>
          <a:ln w="19050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F05B7F9F-CC2B-904F-9F26-A5ED7D96662C}"/>
              </a:ext>
            </a:extLst>
          </p:cNvPr>
          <p:cNvCxnSpPr>
            <a:cxnSpLocks/>
          </p:cNvCxnSpPr>
          <p:nvPr/>
        </p:nvCxnSpPr>
        <p:spPr>
          <a:xfrm>
            <a:off x="1705544" y="6411965"/>
            <a:ext cx="468720" cy="0"/>
          </a:xfrm>
          <a:prstGeom prst="line">
            <a:avLst/>
          </a:prstGeom>
          <a:ln w="19050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6C4904A7-6B43-DE49-AAC6-D05CD3908DD1}"/>
              </a:ext>
            </a:extLst>
          </p:cNvPr>
          <p:cNvCxnSpPr>
            <a:cxnSpLocks/>
          </p:cNvCxnSpPr>
          <p:nvPr/>
        </p:nvCxnSpPr>
        <p:spPr>
          <a:xfrm>
            <a:off x="8075356" y="4892038"/>
            <a:ext cx="324794" cy="0"/>
          </a:xfrm>
          <a:prstGeom prst="line">
            <a:avLst/>
          </a:prstGeom>
          <a:ln w="19050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CFBB8DBC-3CF5-E043-9526-1C038165CF8A}"/>
              </a:ext>
            </a:extLst>
          </p:cNvPr>
          <p:cNvCxnSpPr>
            <a:cxnSpLocks/>
          </p:cNvCxnSpPr>
          <p:nvPr/>
        </p:nvCxnSpPr>
        <p:spPr>
          <a:xfrm>
            <a:off x="7999783" y="3444390"/>
            <a:ext cx="324794" cy="0"/>
          </a:xfrm>
          <a:prstGeom prst="line">
            <a:avLst/>
          </a:prstGeom>
          <a:ln w="19050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k...wav" descr="Ok...wav">
            <a:hlinkClick r:id="" action="ppaction://media"/>
            <a:extLst>
              <a:ext uri="{FF2B5EF4-FFF2-40B4-BE49-F238E27FC236}">
                <a16:creationId xmlns:a16="http://schemas.microsoft.com/office/drawing/2014/main" id="{D3715AD5-5130-5B45-A22B-90C263D2541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2162927" y="1011197"/>
            <a:ext cx="697487" cy="6974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0CF5355-1695-8A42-B821-B8B0AA96437B}"/>
              </a:ext>
            </a:extLst>
          </p:cNvPr>
          <p:cNvSpPr/>
          <p:nvPr/>
        </p:nvSpPr>
        <p:spPr>
          <a:xfrm>
            <a:off x="-1" y="0"/>
            <a:ext cx="9523891" cy="6858000"/>
          </a:xfrm>
          <a:prstGeom prst="rect">
            <a:avLst/>
          </a:prstGeom>
          <a:solidFill>
            <a:srgbClr val="F4EA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C365F13-BF39-8549-BDBA-67512B86B983}"/>
              </a:ext>
            </a:extLst>
          </p:cNvPr>
          <p:cNvCxnSpPr>
            <a:cxnSpLocks/>
            <a:endCxn id="37" idx="2"/>
          </p:cNvCxnSpPr>
          <p:nvPr/>
        </p:nvCxnSpPr>
        <p:spPr>
          <a:xfrm>
            <a:off x="149721" y="1363113"/>
            <a:ext cx="888607" cy="0"/>
          </a:xfrm>
          <a:prstGeom prst="line">
            <a:avLst/>
          </a:prstGeom>
          <a:ln w="38100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extBox 84">
            <a:extLst>
              <a:ext uri="{FF2B5EF4-FFF2-40B4-BE49-F238E27FC236}">
                <a16:creationId xmlns:a16="http://schemas.microsoft.com/office/drawing/2014/main" id="{18F1AB42-3409-7B4A-834A-F31CBD98DD22}"/>
              </a:ext>
            </a:extLst>
          </p:cNvPr>
          <p:cNvSpPr txBox="1"/>
          <p:nvPr/>
        </p:nvSpPr>
        <p:spPr>
          <a:xfrm>
            <a:off x="239948" y="6104188"/>
            <a:ext cx="981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C5AB58"/>
                </a:solidFill>
                <a:latin typeface="Papyrus" panose="020B0602040200020303" pitchFamily="34" charset="77"/>
              </a:rPr>
              <a:t>Green Tea</a:t>
            </a:r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74EBE70C-5C1B-A04B-B35F-F797552ADB91}"/>
              </a:ext>
            </a:extLst>
          </p:cNvPr>
          <p:cNvGrpSpPr/>
          <p:nvPr/>
        </p:nvGrpSpPr>
        <p:grpSpPr>
          <a:xfrm>
            <a:off x="1321525" y="1693908"/>
            <a:ext cx="124240" cy="1797212"/>
            <a:chOff x="1321525" y="1693908"/>
            <a:chExt cx="124240" cy="1797212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2B51B7A-CC64-5E49-B931-DFC757592E91}"/>
                </a:ext>
              </a:extLst>
            </p:cNvPr>
            <p:cNvCxnSpPr>
              <a:cxnSpLocks/>
              <a:stCxn id="39" idx="0"/>
            </p:cNvCxnSpPr>
            <p:nvPr/>
          </p:nvCxnSpPr>
          <p:spPr>
            <a:xfrm flipV="1">
              <a:off x="1383645" y="1693908"/>
              <a:ext cx="3665" cy="1672972"/>
            </a:xfrm>
            <a:prstGeom prst="line">
              <a:avLst/>
            </a:prstGeom>
            <a:ln w="1270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CA14C87-A98E-8B4E-8B24-062D370A44E2}"/>
                </a:ext>
              </a:extLst>
            </p:cNvPr>
            <p:cNvSpPr/>
            <p:nvPr/>
          </p:nvSpPr>
          <p:spPr>
            <a:xfrm>
              <a:off x="1321525" y="3366880"/>
              <a:ext cx="124240" cy="124240"/>
            </a:xfrm>
            <a:prstGeom prst="ellipse">
              <a:avLst/>
            </a:prstGeom>
            <a:solidFill>
              <a:srgbClr val="915023"/>
            </a:solidFill>
            <a:ln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14AD7F5C-6334-F147-8AB1-3E225D05C2C6}"/>
              </a:ext>
            </a:extLst>
          </p:cNvPr>
          <p:cNvGrpSpPr/>
          <p:nvPr/>
        </p:nvGrpSpPr>
        <p:grpSpPr>
          <a:xfrm>
            <a:off x="1038328" y="1015928"/>
            <a:ext cx="694370" cy="694370"/>
            <a:chOff x="1029093" y="2228786"/>
            <a:chExt cx="694370" cy="69437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86CEFF6-1785-E94D-B75F-1D755B04FB06}"/>
                </a:ext>
              </a:extLst>
            </p:cNvPr>
            <p:cNvSpPr/>
            <p:nvPr/>
          </p:nvSpPr>
          <p:spPr>
            <a:xfrm>
              <a:off x="1281028" y="2480721"/>
              <a:ext cx="190500" cy="190500"/>
            </a:xfrm>
            <a:prstGeom prst="ellipse">
              <a:avLst/>
            </a:prstGeom>
            <a:noFill/>
            <a:ln w="28575"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Circle: Hollow 8">
              <a:extLst>
                <a:ext uri="{FF2B5EF4-FFF2-40B4-BE49-F238E27FC236}">
                  <a16:creationId xmlns:a16="http://schemas.microsoft.com/office/drawing/2014/main" id="{96FBC365-E926-1E4D-97E9-574282737293}"/>
                </a:ext>
              </a:extLst>
            </p:cNvPr>
            <p:cNvSpPr/>
            <p:nvPr/>
          </p:nvSpPr>
          <p:spPr>
            <a:xfrm>
              <a:off x="1161965" y="2361658"/>
              <a:ext cx="428626" cy="428626"/>
            </a:xfrm>
            <a:prstGeom prst="donut">
              <a:avLst>
                <a:gd name="adj" fmla="val 5281"/>
              </a:avLst>
            </a:prstGeom>
            <a:noFill/>
            <a:ln w="9525"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Circle: Hollow 9">
              <a:extLst>
                <a:ext uri="{FF2B5EF4-FFF2-40B4-BE49-F238E27FC236}">
                  <a16:creationId xmlns:a16="http://schemas.microsoft.com/office/drawing/2014/main" id="{A33C5359-1D45-1741-91BA-ECB9C541BCB5}"/>
                </a:ext>
              </a:extLst>
            </p:cNvPr>
            <p:cNvSpPr/>
            <p:nvPr/>
          </p:nvSpPr>
          <p:spPr>
            <a:xfrm>
              <a:off x="1029093" y="2228786"/>
              <a:ext cx="694370" cy="694370"/>
            </a:xfrm>
            <a:prstGeom prst="donut">
              <a:avLst>
                <a:gd name="adj" fmla="val 2879"/>
              </a:avLst>
            </a:prstGeom>
            <a:solidFill>
              <a:srgbClr val="915023"/>
            </a:solidFill>
            <a:ln w="12700"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C59AC5A9-B6C2-5446-B07C-9EEF64DA2436}"/>
                </a:ext>
              </a:extLst>
            </p:cNvPr>
            <p:cNvCxnSpPr>
              <a:cxnSpLocks/>
              <a:stCxn id="37" idx="5"/>
              <a:endCxn id="37" idx="1"/>
            </p:cNvCxnSpPr>
            <p:nvPr/>
          </p:nvCxnSpPr>
          <p:spPr>
            <a:xfrm flipH="1" flipV="1">
              <a:off x="1130781" y="2330474"/>
              <a:ext cx="490994" cy="490994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9B1CDA4B-26DE-F84F-BA85-ECF2DE7D92DE}"/>
                </a:ext>
              </a:extLst>
            </p:cNvPr>
            <p:cNvCxnSpPr>
              <a:cxnSpLocks/>
              <a:stCxn id="37" idx="3"/>
              <a:endCxn id="37" idx="7"/>
            </p:cNvCxnSpPr>
            <p:nvPr/>
          </p:nvCxnSpPr>
          <p:spPr>
            <a:xfrm flipV="1">
              <a:off x="1130781" y="2330474"/>
              <a:ext cx="490994" cy="490994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1ADD721B-D4E2-3141-BBD0-416FB4F336BC}"/>
                </a:ext>
              </a:extLst>
            </p:cNvPr>
            <p:cNvCxnSpPr>
              <a:cxnSpLocks/>
              <a:stCxn id="37" idx="4"/>
              <a:endCxn id="37" idx="0"/>
            </p:cNvCxnSpPr>
            <p:nvPr/>
          </p:nvCxnSpPr>
          <p:spPr>
            <a:xfrm flipV="1">
              <a:off x="1376278" y="2228786"/>
              <a:ext cx="0" cy="694370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EE6AF3C1-A65C-364A-B759-5780F077C04B}"/>
                </a:ext>
              </a:extLst>
            </p:cNvPr>
            <p:cNvCxnSpPr>
              <a:cxnSpLocks/>
              <a:stCxn id="37" idx="2"/>
              <a:endCxn id="37" idx="6"/>
            </p:cNvCxnSpPr>
            <p:nvPr/>
          </p:nvCxnSpPr>
          <p:spPr>
            <a:xfrm>
              <a:off x="1029093" y="2575971"/>
              <a:ext cx="694370" cy="0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C002B6E-6FA2-CB48-A4C7-D389A6BEAB3F}"/>
              </a:ext>
            </a:extLst>
          </p:cNvPr>
          <p:cNvGrpSpPr/>
          <p:nvPr/>
        </p:nvGrpSpPr>
        <p:grpSpPr>
          <a:xfrm>
            <a:off x="147466" y="1373112"/>
            <a:ext cx="428204" cy="474032"/>
            <a:chOff x="138230" y="2572799"/>
            <a:chExt cx="465337" cy="50625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AAD4A01B-BB9E-4940-8CCE-AE9EA747DE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896" y="2572799"/>
              <a:ext cx="450671" cy="471227"/>
            </a:xfrm>
            <a:prstGeom prst="line">
              <a:avLst/>
            </a:prstGeom>
            <a:ln w="3810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Triangle 144">
              <a:extLst>
                <a:ext uri="{FF2B5EF4-FFF2-40B4-BE49-F238E27FC236}">
                  <a16:creationId xmlns:a16="http://schemas.microsoft.com/office/drawing/2014/main" id="{E401C616-2740-A844-A011-E4C8C4B0BED0}"/>
                </a:ext>
              </a:extLst>
            </p:cNvPr>
            <p:cNvSpPr/>
            <p:nvPr/>
          </p:nvSpPr>
          <p:spPr>
            <a:xfrm rot="11967618">
              <a:off x="138230" y="3018971"/>
              <a:ext cx="45719" cy="60082"/>
            </a:xfrm>
            <a:prstGeom prst="triangle">
              <a:avLst/>
            </a:prstGeom>
            <a:solidFill>
              <a:srgbClr val="9150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D86C3216-7EFD-214B-98B1-BFD25D9B0BAC}"/>
              </a:ext>
            </a:extLst>
          </p:cNvPr>
          <p:cNvSpPr txBox="1"/>
          <p:nvPr/>
        </p:nvSpPr>
        <p:spPr>
          <a:xfrm>
            <a:off x="252731" y="4741409"/>
            <a:ext cx="981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C5AB58"/>
                </a:solidFill>
                <a:latin typeface="Papyrus" panose="020B0602040200020303" pitchFamily="34" charset="77"/>
              </a:rPr>
              <a:t>White Tea</a:t>
            </a: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A268FC74-C51C-354D-BAED-FCD104C2741C}"/>
              </a:ext>
            </a:extLst>
          </p:cNvPr>
          <p:cNvCxnSpPr>
            <a:cxnSpLocks/>
          </p:cNvCxnSpPr>
          <p:nvPr/>
        </p:nvCxnSpPr>
        <p:spPr>
          <a:xfrm>
            <a:off x="2675223" y="4838752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33D402F1-B86D-D34B-BE73-75D867D213CD}"/>
              </a:ext>
            </a:extLst>
          </p:cNvPr>
          <p:cNvCxnSpPr>
            <a:cxnSpLocks/>
          </p:cNvCxnSpPr>
          <p:nvPr/>
        </p:nvCxnSpPr>
        <p:spPr>
          <a:xfrm>
            <a:off x="4042930" y="4843736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5D973EA7-9CE2-F240-B086-E86385F5DE7F}"/>
              </a:ext>
            </a:extLst>
          </p:cNvPr>
          <p:cNvCxnSpPr>
            <a:cxnSpLocks/>
          </p:cNvCxnSpPr>
          <p:nvPr/>
        </p:nvCxnSpPr>
        <p:spPr>
          <a:xfrm>
            <a:off x="5259779" y="4842121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1D1EE5F7-EADA-A14C-BDC2-C56C1929D79C}"/>
              </a:ext>
            </a:extLst>
          </p:cNvPr>
          <p:cNvCxnSpPr>
            <a:cxnSpLocks/>
          </p:cNvCxnSpPr>
          <p:nvPr/>
        </p:nvCxnSpPr>
        <p:spPr>
          <a:xfrm>
            <a:off x="6729935" y="4845260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0" name="Group 79">
            <a:extLst>
              <a:ext uri="{FF2B5EF4-FFF2-40B4-BE49-F238E27FC236}">
                <a16:creationId xmlns:a16="http://schemas.microsoft.com/office/drawing/2014/main" id="{68D438A1-14A4-AA4C-8937-86D1F5C3F5F0}"/>
              </a:ext>
            </a:extLst>
          </p:cNvPr>
          <p:cNvGrpSpPr/>
          <p:nvPr/>
        </p:nvGrpSpPr>
        <p:grpSpPr>
          <a:xfrm>
            <a:off x="4362812" y="4381664"/>
            <a:ext cx="1401646" cy="659505"/>
            <a:chOff x="4362812" y="4381664"/>
            <a:chExt cx="1401646" cy="659505"/>
          </a:xfrm>
        </p:grpSpPr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AE311A6D-A788-7C45-A93F-E56DAD054242}"/>
                </a:ext>
              </a:extLst>
            </p:cNvPr>
            <p:cNvSpPr txBox="1"/>
            <p:nvPr/>
          </p:nvSpPr>
          <p:spPr>
            <a:xfrm>
              <a:off x="4362812" y="4733392"/>
              <a:ext cx="1401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3. Rolling</a:t>
              </a:r>
            </a:p>
          </p:txBody>
        </p:sp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B6B8866A-AC3C-6F47-93C2-508ABB752572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4675682" y="4381664"/>
              <a:ext cx="339046" cy="278221"/>
            </a:xfrm>
            <a:prstGeom prst="rect">
              <a:avLst/>
            </a:prstGeom>
          </p:spPr>
        </p:pic>
      </p:grpSp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29467A94-A04C-EC47-BCBD-3157B96A0536}"/>
              </a:ext>
            </a:extLst>
          </p:cNvPr>
          <p:cNvGrpSpPr/>
          <p:nvPr/>
        </p:nvGrpSpPr>
        <p:grpSpPr>
          <a:xfrm>
            <a:off x="3009477" y="4123000"/>
            <a:ext cx="1095070" cy="915625"/>
            <a:chOff x="3009477" y="4122998"/>
            <a:chExt cx="1095070" cy="915625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436483E8-118B-E741-AAE8-58F4691E4A55}"/>
                </a:ext>
              </a:extLst>
            </p:cNvPr>
            <p:cNvSpPr txBox="1"/>
            <p:nvPr/>
          </p:nvSpPr>
          <p:spPr>
            <a:xfrm>
              <a:off x="3009477" y="4730846"/>
              <a:ext cx="10950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2. Pre-Dry </a:t>
              </a:r>
            </a:p>
          </p:txBody>
        </p:sp>
        <p:pic>
          <p:nvPicPr>
            <p:cNvPr id="147" name="Picture 146">
              <a:extLst>
                <a:ext uri="{FF2B5EF4-FFF2-40B4-BE49-F238E27FC236}">
                  <a16:creationId xmlns:a16="http://schemas.microsoft.com/office/drawing/2014/main" id="{BDCC085B-0F92-4D4A-9CEA-8E5020336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3331383" y="4122998"/>
              <a:ext cx="428634" cy="607882"/>
            </a:xfrm>
            <a:prstGeom prst="rect">
              <a:avLst/>
            </a:prstGeom>
          </p:spPr>
        </p:pic>
      </p:grpSp>
      <p:grpSp>
        <p:nvGrpSpPr>
          <p:cNvPr id="1028" name="Group 1027">
            <a:extLst>
              <a:ext uri="{FF2B5EF4-FFF2-40B4-BE49-F238E27FC236}">
                <a16:creationId xmlns:a16="http://schemas.microsoft.com/office/drawing/2014/main" id="{330B8FAB-7124-FC45-B8B7-F80EEC8D67F0}"/>
              </a:ext>
            </a:extLst>
          </p:cNvPr>
          <p:cNvGrpSpPr/>
          <p:nvPr/>
        </p:nvGrpSpPr>
        <p:grpSpPr>
          <a:xfrm>
            <a:off x="5592447" y="4333647"/>
            <a:ext cx="1175060" cy="707520"/>
            <a:chOff x="5592447" y="4333647"/>
            <a:chExt cx="1175060" cy="707520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FFFF3AD1-3DE9-A24D-86AC-6EA661349880}"/>
                </a:ext>
              </a:extLst>
            </p:cNvPr>
            <p:cNvSpPr txBox="1"/>
            <p:nvPr/>
          </p:nvSpPr>
          <p:spPr>
            <a:xfrm>
              <a:off x="5592447" y="4733390"/>
              <a:ext cx="11750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4. Post-Dry</a:t>
              </a:r>
            </a:p>
          </p:txBody>
        </p:sp>
        <p:pic>
          <p:nvPicPr>
            <p:cNvPr id="148" name="Picture 147">
              <a:extLst>
                <a:ext uri="{FF2B5EF4-FFF2-40B4-BE49-F238E27FC236}">
                  <a16:creationId xmlns:a16="http://schemas.microsoft.com/office/drawing/2014/main" id="{B43F321F-80C0-1B45-A785-838E878A1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5905671" y="4333647"/>
              <a:ext cx="548612" cy="391366"/>
            </a:xfrm>
            <a:prstGeom prst="rect">
              <a:avLst/>
            </a:prstGeom>
          </p:spPr>
        </p:pic>
      </p:grpSp>
      <p:grpSp>
        <p:nvGrpSpPr>
          <p:cNvPr id="1029" name="Group 1028">
            <a:extLst>
              <a:ext uri="{FF2B5EF4-FFF2-40B4-BE49-F238E27FC236}">
                <a16:creationId xmlns:a16="http://schemas.microsoft.com/office/drawing/2014/main" id="{9CA57FA4-923F-4048-A7B1-5B607B43C5C4}"/>
              </a:ext>
            </a:extLst>
          </p:cNvPr>
          <p:cNvGrpSpPr/>
          <p:nvPr/>
        </p:nvGrpSpPr>
        <p:grpSpPr>
          <a:xfrm>
            <a:off x="7076724" y="4491498"/>
            <a:ext cx="1086754" cy="547124"/>
            <a:chOff x="7076724" y="4491498"/>
            <a:chExt cx="1086754" cy="547124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8928131D-30A1-9944-BE63-A3C5E3B52373}"/>
                </a:ext>
              </a:extLst>
            </p:cNvPr>
            <p:cNvSpPr txBox="1"/>
            <p:nvPr/>
          </p:nvSpPr>
          <p:spPr>
            <a:xfrm>
              <a:off x="7076724" y="4730845"/>
              <a:ext cx="1086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5. Shaping</a:t>
              </a:r>
            </a:p>
          </p:txBody>
        </p:sp>
        <p:pic>
          <p:nvPicPr>
            <p:cNvPr id="149" name="Picture 148">
              <a:extLst>
                <a:ext uri="{FF2B5EF4-FFF2-40B4-BE49-F238E27FC236}">
                  <a16:creationId xmlns:a16="http://schemas.microsoft.com/office/drawing/2014/main" id="{595D25E6-9630-E548-A06E-CA278E553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7336455" y="4491498"/>
              <a:ext cx="561818" cy="198477"/>
            </a:xfrm>
            <a:prstGeom prst="rect">
              <a:avLst/>
            </a:prstGeom>
          </p:spPr>
        </p:pic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4B2ECD92-9210-4544-9563-DA166D83A275}"/>
              </a:ext>
            </a:extLst>
          </p:cNvPr>
          <p:cNvGrpSpPr/>
          <p:nvPr/>
        </p:nvGrpSpPr>
        <p:grpSpPr>
          <a:xfrm>
            <a:off x="1442938" y="3691578"/>
            <a:ext cx="1240950" cy="1780476"/>
            <a:chOff x="1442938" y="3691578"/>
            <a:chExt cx="1240950" cy="1780476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065F285D-0CC8-7446-969E-F8D269667255}"/>
                </a:ext>
              </a:extLst>
            </p:cNvPr>
            <p:cNvSpPr txBox="1"/>
            <p:nvPr/>
          </p:nvSpPr>
          <p:spPr>
            <a:xfrm>
              <a:off x="1442938" y="4733390"/>
              <a:ext cx="124095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1. Pan-Fry Or Steaming</a:t>
              </a:r>
            </a:p>
            <a:p>
              <a:endParaRPr lang="en-US" sz="1400" dirty="0">
                <a:solidFill>
                  <a:srgbClr val="C5AB58"/>
                </a:solidFill>
                <a:latin typeface="Papyrus" panose="020B0602040200020303" pitchFamily="34" charset="77"/>
              </a:endParaRPr>
            </a:p>
          </p:txBody>
        </p:sp>
        <p:pic>
          <p:nvPicPr>
            <p:cNvPr id="151" name="Picture 150">
              <a:extLst>
                <a:ext uri="{FF2B5EF4-FFF2-40B4-BE49-F238E27FC236}">
                  <a16:creationId xmlns:a16="http://schemas.microsoft.com/office/drawing/2014/main" id="{92050F99-B724-AF4F-830F-EE430FE47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1698578" y="3691578"/>
              <a:ext cx="712773" cy="1200460"/>
            </a:xfrm>
            <a:prstGeom prst="rect">
              <a:avLst/>
            </a:prstGeom>
          </p:spPr>
        </p:pic>
      </p:grpSp>
      <p:grpSp>
        <p:nvGrpSpPr>
          <p:cNvPr id="1064" name="Group 1063">
            <a:extLst>
              <a:ext uri="{FF2B5EF4-FFF2-40B4-BE49-F238E27FC236}">
                <a16:creationId xmlns:a16="http://schemas.microsoft.com/office/drawing/2014/main" id="{1C9955ED-F0C8-6E49-B7C6-5E9414BF2D42}"/>
              </a:ext>
            </a:extLst>
          </p:cNvPr>
          <p:cNvGrpSpPr/>
          <p:nvPr/>
        </p:nvGrpSpPr>
        <p:grpSpPr>
          <a:xfrm>
            <a:off x="7909300" y="5297399"/>
            <a:ext cx="1401646" cy="1219962"/>
            <a:chOff x="7909300" y="5297399"/>
            <a:chExt cx="1401646" cy="1219962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F87A2048-9ED0-0D42-937E-96E5599CD252}"/>
                </a:ext>
              </a:extLst>
            </p:cNvPr>
            <p:cNvSpPr txBox="1"/>
            <p:nvPr/>
          </p:nvSpPr>
          <p:spPr>
            <a:xfrm>
              <a:off x="7909300" y="6209584"/>
              <a:ext cx="1401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915023"/>
                  </a:solidFill>
                  <a:latin typeface="Papyrus" panose="020B0602040200020303" pitchFamily="34" charset="77"/>
                </a:rPr>
                <a:t>Packaging</a:t>
              </a:r>
            </a:p>
          </p:txBody>
        </p:sp>
        <p:pic>
          <p:nvPicPr>
            <p:cNvPr id="156" name="Picture 155">
              <a:extLst>
                <a:ext uri="{FF2B5EF4-FFF2-40B4-BE49-F238E27FC236}">
                  <a16:creationId xmlns:a16="http://schemas.microsoft.com/office/drawing/2014/main" id="{31BEB093-5501-0042-B039-BD97A636D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8324577" y="5297399"/>
              <a:ext cx="556971" cy="847563"/>
            </a:xfrm>
            <a:prstGeom prst="rect">
              <a:avLst/>
            </a:prstGeom>
          </p:spPr>
        </p:pic>
      </p:grpSp>
      <p:grpSp>
        <p:nvGrpSpPr>
          <p:cNvPr id="1030" name="Group 1029">
            <a:extLst>
              <a:ext uri="{FF2B5EF4-FFF2-40B4-BE49-F238E27FC236}">
                <a16:creationId xmlns:a16="http://schemas.microsoft.com/office/drawing/2014/main" id="{3FF4221E-8EB7-BC45-8CC9-F8CBDC2D1A7E}"/>
              </a:ext>
            </a:extLst>
          </p:cNvPr>
          <p:cNvGrpSpPr/>
          <p:nvPr/>
        </p:nvGrpSpPr>
        <p:grpSpPr>
          <a:xfrm>
            <a:off x="1442938" y="5486338"/>
            <a:ext cx="1994086" cy="925627"/>
            <a:chOff x="1442938" y="5486338"/>
            <a:chExt cx="1994086" cy="925627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11D40B8C-60A4-6D4F-B8CF-B78F934518C5}"/>
                </a:ext>
              </a:extLst>
            </p:cNvPr>
            <p:cNvSpPr txBox="1"/>
            <p:nvPr/>
          </p:nvSpPr>
          <p:spPr>
            <a:xfrm>
              <a:off x="1442938" y="6104188"/>
              <a:ext cx="19940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1. Drying  </a:t>
              </a:r>
              <a:r>
                <a:rPr lang="en-US" sz="11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(Bud Only)</a:t>
              </a:r>
              <a:endParaRPr lang="en-US" sz="1400" dirty="0">
                <a:solidFill>
                  <a:srgbClr val="C5AB58"/>
                </a:solidFill>
                <a:latin typeface="Papyrus" panose="020B0602040200020303" pitchFamily="34" charset="77"/>
              </a:endParaRPr>
            </a:p>
          </p:txBody>
        </p:sp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72205A1E-5BFD-5742-88EF-F6E26AB470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769915" y="5486338"/>
              <a:ext cx="441300" cy="625844"/>
            </a:xfrm>
            <a:prstGeom prst="rect">
              <a:avLst/>
            </a:prstGeom>
          </p:spPr>
        </p:pic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3A595B82-05B7-A94A-A410-0FC71A5A773A}"/>
              </a:ext>
            </a:extLst>
          </p:cNvPr>
          <p:cNvGrpSpPr/>
          <p:nvPr/>
        </p:nvGrpSpPr>
        <p:grpSpPr>
          <a:xfrm>
            <a:off x="3808313" y="1430625"/>
            <a:ext cx="2031742" cy="1020960"/>
            <a:chOff x="3178674" y="1472517"/>
            <a:chExt cx="2051333" cy="1017342"/>
          </a:xfrm>
        </p:grpSpPr>
        <p:pic>
          <p:nvPicPr>
            <p:cNvPr id="158" name="Picture 157">
              <a:extLst>
                <a:ext uri="{FF2B5EF4-FFF2-40B4-BE49-F238E27FC236}">
                  <a16:creationId xmlns:a16="http://schemas.microsoft.com/office/drawing/2014/main" id="{A5E0BF80-E7A7-564F-BE10-48060FB51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3822109" y="1472517"/>
              <a:ext cx="750827" cy="732662"/>
            </a:xfrm>
            <a:prstGeom prst="rect">
              <a:avLst/>
            </a:prstGeom>
          </p:spPr>
        </p:pic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DBCC9B0A-D843-8048-8127-6E9346C64CC2}"/>
                </a:ext>
              </a:extLst>
            </p:cNvPr>
            <p:cNvSpPr txBox="1"/>
            <p:nvPr/>
          </p:nvSpPr>
          <p:spPr>
            <a:xfrm>
              <a:off x="3178674" y="2182082"/>
              <a:ext cx="20513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C5AB58"/>
                  </a:solidFill>
                  <a:latin typeface="+mj-lt"/>
                </a:rPr>
                <a:t>HARVERSTING</a:t>
              </a: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0BBA9C21-FA49-564C-AE59-D629705D70D2}"/>
              </a:ext>
            </a:extLst>
          </p:cNvPr>
          <p:cNvGrpSpPr/>
          <p:nvPr/>
        </p:nvGrpSpPr>
        <p:grpSpPr>
          <a:xfrm>
            <a:off x="1321525" y="3479656"/>
            <a:ext cx="124240" cy="1447720"/>
            <a:chOff x="1325384" y="1693910"/>
            <a:chExt cx="124240" cy="1447720"/>
          </a:xfrm>
        </p:grpSpPr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F75B9C5E-CD29-D048-9DFA-7CCFDF219365}"/>
                </a:ext>
              </a:extLst>
            </p:cNvPr>
            <p:cNvCxnSpPr>
              <a:cxnSpLocks/>
              <a:stCxn id="171" idx="0"/>
            </p:cNvCxnSpPr>
            <p:nvPr/>
          </p:nvCxnSpPr>
          <p:spPr>
            <a:xfrm flipH="1" flipV="1">
              <a:off x="1387312" y="1693910"/>
              <a:ext cx="192" cy="1323480"/>
            </a:xfrm>
            <a:prstGeom prst="line">
              <a:avLst/>
            </a:prstGeom>
            <a:ln w="1270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BE568026-BF41-554B-BF44-01C82D3C3975}"/>
                </a:ext>
              </a:extLst>
            </p:cNvPr>
            <p:cNvSpPr/>
            <p:nvPr/>
          </p:nvSpPr>
          <p:spPr>
            <a:xfrm>
              <a:off x="1325384" y="3017390"/>
              <a:ext cx="124240" cy="124240"/>
            </a:xfrm>
            <a:prstGeom prst="ellipse">
              <a:avLst/>
            </a:prstGeom>
            <a:solidFill>
              <a:srgbClr val="915023"/>
            </a:solidFill>
            <a:ln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3FFF0A37-4C5F-AC43-9845-77A88D09CA27}"/>
              </a:ext>
            </a:extLst>
          </p:cNvPr>
          <p:cNvGrpSpPr/>
          <p:nvPr/>
        </p:nvGrpSpPr>
        <p:grpSpPr>
          <a:xfrm>
            <a:off x="7033621" y="2736925"/>
            <a:ext cx="1009670" cy="874923"/>
            <a:chOff x="7033621" y="2736923"/>
            <a:chExt cx="1009670" cy="874923"/>
          </a:xfrm>
        </p:grpSpPr>
        <p:pic>
          <p:nvPicPr>
            <p:cNvPr id="155" name="Picture 154">
              <a:extLst>
                <a:ext uri="{FF2B5EF4-FFF2-40B4-BE49-F238E27FC236}">
                  <a16:creationId xmlns:a16="http://schemas.microsoft.com/office/drawing/2014/main" id="{08A9C2E9-9E42-B044-ADFA-F4385ACBD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7372735" y="2736923"/>
              <a:ext cx="355362" cy="546711"/>
            </a:xfrm>
            <a:prstGeom prst="rect">
              <a:avLst/>
            </a:prstGeom>
          </p:spPr>
        </p:pic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8DA0AF32-7639-1840-AF3C-4EC8BC47FE83}"/>
                </a:ext>
              </a:extLst>
            </p:cNvPr>
            <p:cNvSpPr txBox="1"/>
            <p:nvPr/>
          </p:nvSpPr>
          <p:spPr>
            <a:xfrm>
              <a:off x="7033621" y="3304069"/>
              <a:ext cx="1009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5. Sorting</a:t>
              </a: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6E726EA-9672-774D-B10D-8C93507497B8}"/>
              </a:ext>
            </a:extLst>
          </p:cNvPr>
          <p:cNvCxnSpPr>
            <a:cxnSpLocks/>
          </p:cNvCxnSpPr>
          <p:nvPr/>
        </p:nvCxnSpPr>
        <p:spPr>
          <a:xfrm>
            <a:off x="2529856" y="3428160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89378015-5445-D145-9EFB-269DBB8592BA}"/>
              </a:ext>
            </a:extLst>
          </p:cNvPr>
          <p:cNvGrpSpPr/>
          <p:nvPr/>
        </p:nvGrpSpPr>
        <p:grpSpPr>
          <a:xfrm>
            <a:off x="5775920" y="2794594"/>
            <a:ext cx="1009670" cy="819799"/>
            <a:chOff x="5775920" y="2794592"/>
            <a:chExt cx="1009670" cy="81979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72F93EC-BFA5-9542-91D4-CD2631F97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/>
            <a:stretch>
              <a:fillRect/>
            </a:stretch>
          </p:blipFill>
          <p:spPr>
            <a:xfrm>
              <a:off x="5980026" y="2794592"/>
              <a:ext cx="637614" cy="532078"/>
            </a:xfrm>
            <a:prstGeom prst="rect">
              <a:avLst/>
            </a:prstGeom>
          </p:spPr>
        </p:pic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73DB879-8C54-7740-BAD2-380FCD47BCA0}"/>
                </a:ext>
              </a:extLst>
            </p:cNvPr>
            <p:cNvSpPr txBox="1"/>
            <p:nvPr/>
          </p:nvSpPr>
          <p:spPr>
            <a:xfrm>
              <a:off x="5775920" y="3306614"/>
              <a:ext cx="1009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4. Drying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3CE8D73B-D3EA-734C-B170-39366DB357DE}"/>
              </a:ext>
            </a:extLst>
          </p:cNvPr>
          <p:cNvSpPr txBox="1"/>
          <p:nvPr/>
        </p:nvSpPr>
        <p:spPr>
          <a:xfrm>
            <a:off x="138679" y="3073223"/>
            <a:ext cx="1204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C5AB58"/>
                </a:solidFill>
                <a:latin typeface="Papyrus" panose="020B0602040200020303" pitchFamily="34" charset="77"/>
              </a:rPr>
              <a:t>Black &amp; Oolong Tea 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0A20B72-949E-4A4A-ABD0-9FEC012807AB}"/>
              </a:ext>
            </a:extLst>
          </p:cNvPr>
          <p:cNvCxnSpPr>
            <a:cxnSpLocks/>
          </p:cNvCxnSpPr>
          <p:nvPr/>
        </p:nvCxnSpPr>
        <p:spPr>
          <a:xfrm>
            <a:off x="3773251" y="3416960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059B910C-AD59-9742-A725-88353E02AEA1}"/>
              </a:ext>
            </a:extLst>
          </p:cNvPr>
          <p:cNvCxnSpPr>
            <a:cxnSpLocks/>
          </p:cNvCxnSpPr>
          <p:nvPr/>
        </p:nvCxnSpPr>
        <p:spPr>
          <a:xfrm>
            <a:off x="5459436" y="3415345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FAA9F66-BEB9-1544-B633-C76CCAECB22D}"/>
              </a:ext>
            </a:extLst>
          </p:cNvPr>
          <p:cNvCxnSpPr>
            <a:cxnSpLocks/>
          </p:cNvCxnSpPr>
          <p:nvPr/>
        </p:nvCxnSpPr>
        <p:spPr>
          <a:xfrm>
            <a:off x="6711108" y="3418484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F779EE8-BEB6-BC41-8D23-B377ED59A631}"/>
              </a:ext>
            </a:extLst>
          </p:cNvPr>
          <p:cNvGrpSpPr/>
          <p:nvPr/>
        </p:nvGrpSpPr>
        <p:grpSpPr>
          <a:xfrm>
            <a:off x="1482386" y="2798424"/>
            <a:ext cx="1052218" cy="813600"/>
            <a:chOff x="1482386" y="2798424"/>
            <a:chExt cx="1052218" cy="81445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0F679B7-8E57-FE41-B9DA-7EE48D73A07D}"/>
                </a:ext>
              </a:extLst>
            </p:cNvPr>
            <p:cNvSpPr txBox="1"/>
            <p:nvPr/>
          </p:nvSpPr>
          <p:spPr>
            <a:xfrm>
              <a:off x="1482386" y="3305099"/>
              <a:ext cx="10522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1. Withering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BE496CE-3EF9-1B4C-B1B9-BC880F275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/>
            <a:stretch>
              <a:fillRect/>
            </a:stretch>
          </p:blipFill>
          <p:spPr>
            <a:xfrm>
              <a:off x="1708558" y="2798424"/>
              <a:ext cx="582218" cy="481172"/>
            </a:xfrm>
            <a:prstGeom prst="rect">
              <a:avLst/>
            </a:prstGeom>
          </p:spPr>
        </p:pic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CB13C13F-28B5-2847-A5FC-9A4B9DFD2FB4}"/>
              </a:ext>
            </a:extLst>
          </p:cNvPr>
          <p:cNvGrpSpPr/>
          <p:nvPr/>
        </p:nvGrpSpPr>
        <p:grpSpPr>
          <a:xfrm>
            <a:off x="4093812" y="2628233"/>
            <a:ext cx="1401646" cy="983614"/>
            <a:chOff x="4093812" y="2628233"/>
            <a:chExt cx="1401646" cy="983614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EEB3E46-7132-8344-B925-200035ACCF33}"/>
                </a:ext>
              </a:extLst>
            </p:cNvPr>
            <p:cNvSpPr txBox="1"/>
            <p:nvPr/>
          </p:nvSpPr>
          <p:spPr>
            <a:xfrm>
              <a:off x="4093812" y="3304070"/>
              <a:ext cx="1401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3. Fermentation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497636B-3947-1C49-AF05-2254E2CF5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/>
            <a:stretch>
              <a:fillRect/>
            </a:stretch>
          </p:blipFill>
          <p:spPr>
            <a:xfrm>
              <a:off x="4688649" y="2628233"/>
              <a:ext cx="314174" cy="681326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5F1FCDC6-A188-5E46-A4F9-FD2DAD954381}"/>
              </a:ext>
            </a:extLst>
          </p:cNvPr>
          <p:cNvGrpSpPr/>
          <p:nvPr/>
        </p:nvGrpSpPr>
        <p:grpSpPr>
          <a:xfrm>
            <a:off x="2869272" y="2798426"/>
            <a:ext cx="986819" cy="813423"/>
            <a:chOff x="2869270" y="2798424"/>
            <a:chExt cx="986819" cy="813423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BD2876C-B26C-B840-8C48-0C829E80E5DF}"/>
                </a:ext>
              </a:extLst>
            </p:cNvPr>
            <p:cNvSpPr txBox="1"/>
            <p:nvPr/>
          </p:nvSpPr>
          <p:spPr>
            <a:xfrm>
              <a:off x="2869270" y="3304070"/>
              <a:ext cx="9868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2. Rolling </a:t>
              </a:r>
            </a:p>
          </p:txBody>
        </p:sp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785109FD-2F3A-8347-8532-820C6DD27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/>
            <a:stretch>
              <a:fillRect/>
            </a:stretch>
          </p:blipFill>
          <p:spPr>
            <a:xfrm>
              <a:off x="3196562" y="2798424"/>
              <a:ext cx="481966" cy="464915"/>
            </a:xfrm>
            <a:prstGeom prst="rect">
              <a:avLst/>
            </a:prstGeom>
          </p:spPr>
        </p:pic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41AA32FE-661E-754F-BB2C-D7CBF991AEB8}"/>
              </a:ext>
            </a:extLst>
          </p:cNvPr>
          <p:cNvGrpSpPr/>
          <p:nvPr/>
        </p:nvGrpSpPr>
        <p:grpSpPr>
          <a:xfrm>
            <a:off x="1327385" y="4843012"/>
            <a:ext cx="124240" cy="1447720"/>
            <a:chOff x="1325384" y="1693910"/>
            <a:chExt cx="124240" cy="1447720"/>
          </a:xfrm>
        </p:grpSpPr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3DFF9CC4-59D5-604D-A742-8F1EBD5F7092}"/>
                </a:ext>
              </a:extLst>
            </p:cNvPr>
            <p:cNvCxnSpPr>
              <a:cxnSpLocks/>
              <a:stCxn id="187" idx="0"/>
            </p:cNvCxnSpPr>
            <p:nvPr/>
          </p:nvCxnSpPr>
          <p:spPr>
            <a:xfrm flipH="1" flipV="1">
              <a:off x="1387312" y="1693910"/>
              <a:ext cx="192" cy="1323480"/>
            </a:xfrm>
            <a:prstGeom prst="line">
              <a:avLst/>
            </a:prstGeom>
            <a:ln w="1270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F9A517A5-0807-AB4F-AF6D-700304A6F139}"/>
                </a:ext>
              </a:extLst>
            </p:cNvPr>
            <p:cNvSpPr/>
            <p:nvPr/>
          </p:nvSpPr>
          <p:spPr>
            <a:xfrm>
              <a:off x="1325384" y="3017390"/>
              <a:ext cx="124240" cy="124240"/>
            </a:xfrm>
            <a:prstGeom prst="ellipse">
              <a:avLst/>
            </a:prstGeom>
            <a:solidFill>
              <a:srgbClr val="915023"/>
            </a:solidFill>
            <a:ln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F45A72D9-B237-0B4F-99EF-B742C52BFF8E}"/>
              </a:ext>
            </a:extLst>
          </p:cNvPr>
          <p:cNvGrpSpPr/>
          <p:nvPr/>
        </p:nvGrpSpPr>
        <p:grpSpPr>
          <a:xfrm>
            <a:off x="8267278" y="958135"/>
            <a:ext cx="694370" cy="694370"/>
            <a:chOff x="1029093" y="2228786"/>
            <a:chExt cx="694370" cy="694370"/>
          </a:xfrm>
        </p:grpSpPr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213ED1E5-254D-2848-B3EF-B7E09CD555D4}"/>
                </a:ext>
              </a:extLst>
            </p:cNvPr>
            <p:cNvSpPr/>
            <p:nvPr/>
          </p:nvSpPr>
          <p:spPr>
            <a:xfrm>
              <a:off x="1281028" y="2480721"/>
              <a:ext cx="190500" cy="190500"/>
            </a:xfrm>
            <a:prstGeom prst="ellipse">
              <a:avLst/>
            </a:prstGeom>
            <a:noFill/>
            <a:ln w="28575"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Circle: Hollow 8">
              <a:extLst>
                <a:ext uri="{FF2B5EF4-FFF2-40B4-BE49-F238E27FC236}">
                  <a16:creationId xmlns:a16="http://schemas.microsoft.com/office/drawing/2014/main" id="{93334CAA-B1DD-FF4E-ABAF-A2BA71C75275}"/>
                </a:ext>
              </a:extLst>
            </p:cNvPr>
            <p:cNvSpPr/>
            <p:nvPr/>
          </p:nvSpPr>
          <p:spPr>
            <a:xfrm>
              <a:off x="1161965" y="2361658"/>
              <a:ext cx="428626" cy="428626"/>
            </a:xfrm>
            <a:prstGeom prst="donut">
              <a:avLst>
                <a:gd name="adj" fmla="val 5281"/>
              </a:avLst>
            </a:prstGeom>
            <a:noFill/>
            <a:ln w="9525"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6" name="Circle: Hollow 9">
              <a:extLst>
                <a:ext uri="{FF2B5EF4-FFF2-40B4-BE49-F238E27FC236}">
                  <a16:creationId xmlns:a16="http://schemas.microsoft.com/office/drawing/2014/main" id="{BDB7399D-33B2-1544-B03A-244A8B235100}"/>
                </a:ext>
              </a:extLst>
            </p:cNvPr>
            <p:cNvSpPr/>
            <p:nvPr/>
          </p:nvSpPr>
          <p:spPr>
            <a:xfrm>
              <a:off x="1029093" y="2228786"/>
              <a:ext cx="694370" cy="694370"/>
            </a:xfrm>
            <a:prstGeom prst="donut">
              <a:avLst>
                <a:gd name="adj" fmla="val 2879"/>
              </a:avLst>
            </a:prstGeom>
            <a:solidFill>
              <a:srgbClr val="915023"/>
            </a:solidFill>
            <a:ln w="12700"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3483D2AF-6222-FE42-B353-8CCD968B34FE}"/>
                </a:ext>
              </a:extLst>
            </p:cNvPr>
            <p:cNvCxnSpPr>
              <a:cxnSpLocks/>
              <a:stCxn id="206" idx="5"/>
              <a:endCxn id="206" idx="1"/>
            </p:cNvCxnSpPr>
            <p:nvPr/>
          </p:nvCxnSpPr>
          <p:spPr>
            <a:xfrm flipH="1" flipV="1">
              <a:off x="1130781" y="2330474"/>
              <a:ext cx="490994" cy="490994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F5824669-1024-AF40-8558-055400E9417D}"/>
                </a:ext>
              </a:extLst>
            </p:cNvPr>
            <p:cNvCxnSpPr>
              <a:cxnSpLocks/>
              <a:stCxn id="206" idx="3"/>
              <a:endCxn id="206" idx="7"/>
            </p:cNvCxnSpPr>
            <p:nvPr/>
          </p:nvCxnSpPr>
          <p:spPr>
            <a:xfrm flipV="1">
              <a:off x="1130781" y="2330474"/>
              <a:ext cx="490994" cy="490994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9A0288FD-4F91-BB40-BC75-80FADF7AFB52}"/>
                </a:ext>
              </a:extLst>
            </p:cNvPr>
            <p:cNvCxnSpPr>
              <a:cxnSpLocks/>
              <a:stCxn id="206" idx="4"/>
              <a:endCxn id="206" idx="0"/>
            </p:cNvCxnSpPr>
            <p:nvPr/>
          </p:nvCxnSpPr>
          <p:spPr>
            <a:xfrm flipV="1">
              <a:off x="1376278" y="2228786"/>
              <a:ext cx="0" cy="694370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91E8466A-6B3E-D04F-9918-9515EEDCEF78}"/>
                </a:ext>
              </a:extLst>
            </p:cNvPr>
            <p:cNvCxnSpPr>
              <a:cxnSpLocks/>
              <a:stCxn id="206" idx="2"/>
              <a:endCxn id="206" idx="6"/>
            </p:cNvCxnSpPr>
            <p:nvPr/>
          </p:nvCxnSpPr>
          <p:spPr>
            <a:xfrm>
              <a:off x="1029093" y="2575971"/>
              <a:ext cx="694370" cy="0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id="{57B88271-F5A3-1544-A15B-EA3B9FDCEA20}"/>
              </a:ext>
            </a:extLst>
          </p:cNvPr>
          <p:cNvCxnSpPr>
            <a:cxnSpLocks/>
          </p:cNvCxnSpPr>
          <p:nvPr/>
        </p:nvCxnSpPr>
        <p:spPr>
          <a:xfrm>
            <a:off x="9075946" y="480866"/>
            <a:ext cx="289426" cy="278259"/>
          </a:xfrm>
          <a:prstGeom prst="line">
            <a:avLst/>
          </a:prstGeom>
          <a:ln w="28575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9" name="Group 1068">
            <a:extLst>
              <a:ext uri="{FF2B5EF4-FFF2-40B4-BE49-F238E27FC236}">
                <a16:creationId xmlns:a16="http://schemas.microsoft.com/office/drawing/2014/main" id="{DB804C2B-D88C-4344-86B6-218D5BA8E753}"/>
              </a:ext>
            </a:extLst>
          </p:cNvPr>
          <p:cNvGrpSpPr/>
          <p:nvPr/>
        </p:nvGrpSpPr>
        <p:grpSpPr>
          <a:xfrm>
            <a:off x="8552343" y="1646331"/>
            <a:ext cx="124240" cy="3484808"/>
            <a:chOff x="8552343" y="1646331"/>
            <a:chExt cx="124240" cy="3484808"/>
          </a:xfrm>
        </p:grpSpPr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F0793EEC-B24F-C24A-9931-97990A0BB545}"/>
                </a:ext>
              </a:extLst>
            </p:cNvPr>
            <p:cNvCxnSpPr>
              <a:cxnSpLocks/>
              <a:stCxn id="250" idx="0"/>
            </p:cNvCxnSpPr>
            <p:nvPr/>
          </p:nvCxnSpPr>
          <p:spPr>
            <a:xfrm flipV="1">
              <a:off x="8614463" y="1646331"/>
              <a:ext cx="0" cy="3360568"/>
            </a:xfrm>
            <a:prstGeom prst="line">
              <a:avLst/>
            </a:prstGeom>
            <a:ln w="1270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69F39CFE-6230-B149-B851-76E037186EA8}"/>
                </a:ext>
              </a:extLst>
            </p:cNvPr>
            <p:cNvSpPr/>
            <p:nvPr/>
          </p:nvSpPr>
          <p:spPr>
            <a:xfrm>
              <a:off x="8552343" y="5006899"/>
              <a:ext cx="124240" cy="124240"/>
            </a:xfrm>
            <a:prstGeom prst="ellipse">
              <a:avLst/>
            </a:prstGeom>
            <a:solidFill>
              <a:srgbClr val="915023"/>
            </a:solidFill>
            <a:ln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5E3E6E95-EA5C-5847-B5BB-A0B1E47BECCE}"/>
              </a:ext>
            </a:extLst>
          </p:cNvPr>
          <p:cNvCxnSpPr>
            <a:cxnSpLocks/>
            <a:stCxn id="206" idx="0"/>
          </p:cNvCxnSpPr>
          <p:nvPr/>
        </p:nvCxnSpPr>
        <p:spPr>
          <a:xfrm flipV="1">
            <a:off x="8614463" y="156517"/>
            <a:ext cx="749514" cy="801618"/>
          </a:xfrm>
          <a:prstGeom prst="line">
            <a:avLst/>
          </a:prstGeom>
          <a:ln w="38100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3" name="Picture 1062">
            <a:extLst>
              <a:ext uri="{FF2B5EF4-FFF2-40B4-BE49-F238E27FC236}">
                <a16:creationId xmlns:a16="http://schemas.microsoft.com/office/drawing/2014/main" id="{051D48BA-9242-F143-8A4F-21EA6FC809E0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67596" y="2564242"/>
            <a:ext cx="550067" cy="456333"/>
          </a:xfrm>
          <a:prstGeom prst="rect">
            <a:avLst/>
          </a:prstGeom>
        </p:spPr>
      </p:pic>
      <p:pic>
        <p:nvPicPr>
          <p:cNvPr id="253" name="Picture 252">
            <a:extLst>
              <a:ext uri="{FF2B5EF4-FFF2-40B4-BE49-F238E27FC236}">
                <a16:creationId xmlns:a16="http://schemas.microsoft.com/office/drawing/2014/main" id="{D204979A-C6BE-024C-980E-B4A2D891014E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73317" y="4256028"/>
            <a:ext cx="550067" cy="456333"/>
          </a:xfrm>
          <a:prstGeom prst="rect">
            <a:avLst/>
          </a:prstGeom>
        </p:spPr>
      </p:pic>
      <p:pic>
        <p:nvPicPr>
          <p:cNvPr id="254" name="Picture 253">
            <a:extLst>
              <a:ext uri="{FF2B5EF4-FFF2-40B4-BE49-F238E27FC236}">
                <a16:creationId xmlns:a16="http://schemas.microsoft.com/office/drawing/2014/main" id="{1459C405-16B9-2540-A9E1-720AC77D5CAE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41718" y="5655849"/>
            <a:ext cx="550067" cy="456333"/>
          </a:xfrm>
          <a:prstGeom prst="rect">
            <a:avLst/>
          </a:prstGeom>
        </p:spPr>
      </p:pic>
      <p:pic>
        <p:nvPicPr>
          <p:cNvPr id="1066" name="Picture 1065">
            <a:extLst>
              <a:ext uri="{FF2B5EF4-FFF2-40B4-BE49-F238E27FC236}">
                <a16:creationId xmlns:a16="http://schemas.microsoft.com/office/drawing/2014/main" id="{EB8D1648-D242-5C4F-A0D0-F2C2994D7335}"/>
              </a:ext>
            </a:extLst>
          </p:cNvPr>
          <p:cNvPicPr>
            <a:picLocks noChangeAspect="1"/>
          </p:cNvPicPr>
          <p:nvPr/>
        </p:nvPicPr>
        <p:blipFill rotWithShape="1">
          <a:blip r:embed="rId41"/>
          <a:srcRect l="35112" r="43586"/>
          <a:stretch/>
        </p:blipFill>
        <p:spPr>
          <a:xfrm>
            <a:off x="9523890" y="0"/>
            <a:ext cx="2675985" cy="6858000"/>
          </a:xfrm>
          <a:prstGeom prst="rect">
            <a:avLst/>
          </a:prstGeom>
        </p:spPr>
      </p:pic>
      <p:pic>
        <p:nvPicPr>
          <p:cNvPr id="73" name="Graphic 72" descr="Circle with left arrow with solid fill">
            <a:hlinkClick r:id="rId42" action="ppaction://hlinksldjump">
              <a:snd r:embed="rId13" name="91926__tim-kahn__ding.wav"/>
            </a:hlinkClick>
            <a:extLst>
              <a:ext uri="{FF2B5EF4-FFF2-40B4-BE49-F238E27FC236}">
                <a16:creationId xmlns:a16="http://schemas.microsoft.com/office/drawing/2014/main" id="{CEDDA1F3-773B-BA4C-9DC4-8209857F14B7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rot="10800000">
            <a:off x="10592175" y="6062032"/>
            <a:ext cx="699866" cy="699866"/>
          </a:xfrm>
          <a:prstGeom prst="rect">
            <a:avLst/>
          </a:prstGeom>
        </p:spPr>
      </p:pic>
      <p:sp>
        <p:nvSpPr>
          <p:cNvPr id="258" name="TextBox 257">
            <a:extLst>
              <a:ext uri="{FF2B5EF4-FFF2-40B4-BE49-F238E27FC236}">
                <a16:creationId xmlns:a16="http://schemas.microsoft.com/office/drawing/2014/main" id="{0D904342-D8FC-AB48-AFAD-1DF7A1F99A8D}"/>
              </a:ext>
            </a:extLst>
          </p:cNvPr>
          <p:cNvSpPr txBox="1"/>
          <p:nvPr/>
        </p:nvSpPr>
        <p:spPr>
          <a:xfrm>
            <a:off x="3258300" y="5514147"/>
            <a:ext cx="432437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C5AB58"/>
                </a:solidFill>
                <a:latin typeface="Papyrus" panose="020B0602040200020303" pitchFamily="34" charset="77"/>
              </a:rPr>
              <a:t>From these different processes, they produce teas with organic and unique flavour profiles, with different strength intensities.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1A02AC-10B1-A643-9BAB-12D054858817}"/>
              </a:ext>
            </a:extLst>
          </p:cNvPr>
          <p:cNvSpPr/>
          <p:nvPr/>
        </p:nvSpPr>
        <p:spPr>
          <a:xfrm>
            <a:off x="9582561" y="96101"/>
            <a:ext cx="2554292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</a:rPr>
              <a:t>Leaves are withered to prepare the leaves for further processing by reducing their moisture content. This allows for the development of aroma and flavour compounds in the leaves. </a:t>
            </a:r>
          </a:p>
          <a:p>
            <a:endParaRPr lang="en-US" sz="11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4FFE46-2681-EF46-B2E8-CD57F79E0ED7}"/>
              </a:ext>
            </a:extLst>
          </p:cNvPr>
          <p:cNvSpPr/>
          <p:nvPr/>
        </p:nvSpPr>
        <p:spPr>
          <a:xfrm>
            <a:off x="9858302" y="367098"/>
            <a:ext cx="21041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Rolling causes the cell walls of the leaf to break down, releasing the enzymes and essential oils that will alter the flavour of the leaf.</a:t>
            </a:r>
            <a:endParaRPr lang="en-GB" sz="2000" b="1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D2CB23A-B771-A445-8BF5-DE84064DC0A9}"/>
              </a:ext>
            </a:extLst>
          </p:cNvPr>
          <p:cNvSpPr/>
          <p:nvPr/>
        </p:nvSpPr>
        <p:spPr>
          <a:xfrm>
            <a:off x="9798906" y="367098"/>
            <a:ext cx="22519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Fermentation affects the smell of the tea and typically mellows its taste, reducing bitterness while improving mouthfeel and aftertaste.</a:t>
            </a:r>
            <a:endParaRPr lang="en-GB" sz="2000" b="1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4EC604-D350-CE46-B315-C8B125C43FA0}"/>
              </a:ext>
            </a:extLst>
          </p:cNvPr>
          <p:cNvSpPr/>
          <p:nvPr/>
        </p:nvSpPr>
        <p:spPr>
          <a:xfrm>
            <a:off x="9723376" y="842454"/>
            <a:ext cx="22616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Drying makes the tea leaves stable and enhances the flavour.</a:t>
            </a:r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</a:rPr>
              <a:t> </a:t>
            </a:r>
            <a:endParaRPr lang="en-US" sz="2000" b="1" dirty="0">
              <a:solidFill>
                <a:srgbClr val="103000"/>
              </a:solidFill>
              <a:latin typeface="Papyrus" panose="020B0602040200020303" pitchFamily="34" charset="77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C46FDF-4D4E-CE45-9DF9-3B4546FA1B88}"/>
              </a:ext>
            </a:extLst>
          </p:cNvPr>
          <p:cNvSpPr/>
          <p:nvPr/>
        </p:nvSpPr>
        <p:spPr>
          <a:xfrm>
            <a:off x="9807641" y="361481"/>
            <a:ext cx="221502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Leaves are separated according to the particle size using sieves, and then tea is cleaned by removing any dust.</a:t>
            </a:r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</a:rPr>
              <a:t> </a:t>
            </a:r>
            <a:endParaRPr lang="en-US" sz="2000" b="1" dirty="0">
              <a:solidFill>
                <a:srgbClr val="103000"/>
              </a:solidFill>
              <a:latin typeface="Papyrus" panose="020B0602040200020303" pitchFamily="34" charset="77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13A01F8-A375-9747-847F-E62693560C66}"/>
              </a:ext>
            </a:extLst>
          </p:cNvPr>
          <p:cNvSpPr/>
          <p:nvPr/>
        </p:nvSpPr>
        <p:spPr>
          <a:xfrm>
            <a:off x="9689902" y="830647"/>
            <a:ext cx="24108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This process gives mildly roasted</a:t>
            </a:r>
          </a:p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 flavours with more sweet and fresh notes than bitter ones.</a:t>
            </a:r>
            <a:endParaRPr lang="en-GB" sz="2000" b="1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A48523F-FFAD-B94D-ACB6-8D24E237B5E9}"/>
              </a:ext>
            </a:extLst>
          </p:cNvPr>
          <p:cNvSpPr/>
          <p:nvPr/>
        </p:nvSpPr>
        <p:spPr>
          <a:xfrm>
            <a:off x="9872209" y="795777"/>
            <a:ext cx="212155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Leaves are pre- dried for the next steps in production.</a:t>
            </a:r>
            <a:endParaRPr lang="en-GB" sz="2000" b="1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  <a:p>
            <a:r>
              <a:rPr lang="en-GB" dirty="0">
                <a:solidFill>
                  <a:srgbClr val="202124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GB" dirty="0"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D9085FE-5507-664D-B3A1-4FF572C96E65}"/>
              </a:ext>
            </a:extLst>
          </p:cNvPr>
          <p:cNvSpPr/>
          <p:nvPr/>
        </p:nvSpPr>
        <p:spPr>
          <a:xfrm>
            <a:off x="9969580" y="938555"/>
            <a:ext cx="17583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Leaves are rolled like Black and oolong tea.</a:t>
            </a:r>
            <a:endParaRPr lang="en-GB" sz="2000" b="1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F24A32-5B05-2842-970E-BFA41D897DFF}"/>
              </a:ext>
            </a:extLst>
          </p:cNvPr>
          <p:cNvSpPr/>
          <p:nvPr/>
        </p:nvSpPr>
        <p:spPr>
          <a:xfrm>
            <a:off x="10039519" y="938555"/>
            <a:ext cx="17255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Leaves are dried to take out moisture, ready for…</a:t>
            </a:r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</a:rPr>
              <a:t> </a:t>
            </a:r>
            <a:endParaRPr lang="en-US" sz="2000" b="1" dirty="0">
              <a:solidFill>
                <a:srgbClr val="103000"/>
              </a:solidFill>
              <a:latin typeface="Papyrus" panose="020B0602040200020303" pitchFamily="34" charset="77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DE52040-7F08-C448-807F-CEB3A45CD071}"/>
              </a:ext>
            </a:extLst>
          </p:cNvPr>
          <p:cNvSpPr/>
          <p:nvPr/>
        </p:nvSpPr>
        <p:spPr>
          <a:xfrm>
            <a:off x="9831513" y="156516"/>
            <a:ext cx="210585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Leaves are shaped which causes essential oils and juices inside the leaves to ooze out, which further enhances the taste of the tea.</a:t>
            </a:r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</a:rPr>
              <a:t> </a:t>
            </a:r>
            <a:endParaRPr lang="en-US" sz="2000" b="1" dirty="0">
              <a:solidFill>
                <a:srgbClr val="103000"/>
              </a:solidFill>
              <a:latin typeface="Papyrus" panose="020B0602040200020303" pitchFamily="34" charset="77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5D0D285-0726-F446-9FDC-211C597D0F6A}"/>
              </a:ext>
            </a:extLst>
          </p:cNvPr>
          <p:cNvSpPr/>
          <p:nvPr/>
        </p:nvSpPr>
        <p:spPr>
          <a:xfrm>
            <a:off x="9880741" y="1046627"/>
            <a:ext cx="19119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The bud leaves are only dried.</a:t>
            </a:r>
            <a:endParaRPr lang="en-GB" sz="2000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6F8B74-5F20-FB47-A16F-2112A34E358D}"/>
              </a:ext>
            </a:extLst>
          </p:cNvPr>
          <p:cNvSpPr/>
          <p:nvPr/>
        </p:nvSpPr>
        <p:spPr>
          <a:xfrm>
            <a:off x="9970724" y="530473"/>
            <a:ext cx="176446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Packaging protects the tea aroma and quality, as well as looking appealing for the customer.</a:t>
            </a:r>
            <a:endParaRPr lang="en-GB" sz="2000" b="1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5719B9A9-F17D-F34D-A5B1-63ACFB7CE30B}"/>
              </a:ext>
            </a:extLst>
          </p:cNvPr>
          <p:cNvGrpSpPr/>
          <p:nvPr/>
        </p:nvGrpSpPr>
        <p:grpSpPr>
          <a:xfrm>
            <a:off x="6776516" y="1095324"/>
            <a:ext cx="995616" cy="787861"/>
            <a:chOff x="6776516" y="1095324"/>
            <a:chExt cx="995616" cy="787861"/>
          </a:xfrm>
        </p:grpSpPr>
        <p:pic>
          <p:nvPicPr>
            <p:cNvPr id="45" name="Graphic 44" descr="Repeat outline">
              <a:hlinkClick r:id="rId45" action="ppaction://hlinksldjump"/>
              <a:extLst>
                <a:ext uri="{FF2B5EF4-FFF2-40B4-BE49-F238E27FC236}">
                  <a16:creationId xmlns:a16="http://schemas.microsoft.com/office/drawing/2014/main" id="{18239632-3351-AD42-9816-BE31869C2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7023196" y="1095324"/>
              <a:ext cx="515260" cy="515260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2BEBEB2-C8FA-3047-ABA9-0761D20AF9DC}"/>
                </a:ext>
              </a:extLst>
            </p:cNvPr>
            <p:cNvSpPr txBox="1"/>
            <p:nvPr/>
          </p:nvSpPr>
          <p:spPr>
            <a:xfrm>
              <a:off x="6776516" y="1606186"/>
              <a:ext cx="995616" cy="27699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C5AB58"/>
                  </a:solidFill>
                  <a:latin typeface="+mj-lt"/>
                </a:rPr>
                <a:t>REPEAT</a:t>
              </a:r>
            </a:p>
          </p:txBody>
        </p:sp>
      </p:grpSp>
      <p:sp>
        <p:nvSpPr>
          <p:cNvPr id="150" name="Rectangle 149">
            <a:extLst>
              <a:ext uri="{FF2B5EF4-FFF2-40B4-BE49-F238E27FC236}">
                <a16:creationId xmlns:a16="http://schemas.microsoft.com/office/drawing/2014/main" id="{85FC43C7-022B-F745-830E-9B574215554D}"/>
              </a:ext>
            </a:extLst>
          </p:cNvPr>
          <p:cNvSpPr/>
          <p:nvPr/>
        </p:nvSpPr>
        <p:spPr>
          <a:xfrm>
            <a:off x="145519" y="147013"/>
            <a:ext cx="9219853" cy="6563974"/>
          </a:xfrm>
          <a:prstGeom prst="rect">
            <a:avLst/>
          </a:prstGeom>
          <a:noFill/>
          <a:ln w="114300" cap="flat" cmpd="tri">
            <a:solidFill>
              <a:srgbClr val="C5AB58">
                <a:alpha val="62000"/>
              </a:srgbClr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095602"/>
                      <a:gd name="connsiteY0" fmla="*/ 0 h 6563974"/>
                      <a:gd name="connsiteX1" fmla="*/ 8095602 w 8095602"/>
                      <a:gd name="connsiteY1" fmla="*/ 0 h 6563974"/>
                      <a:gd name="connsiteX2" fmla="*/ 8095602 w 8095602"/>
                      <a:gd name="connsiteY2" fmla="*/ 6563974 h 6563974"/>
                      <a:gd name="connsiteX3" fmla="*/ 0 w 8095602"/>
                      <a:gd name="connsiteY3" fmla="*/ 6563974 h 6563974"/>
                      <a:gd name="connsiteX4" fmla="*/ 0 w 8095602"/>
                      <a:gd name="connsiteY4" fmla="*/ 0 h 6563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95602" h="6563974" extrusionOk="0">
                        <a:moveTo>
                          <a:pt x="0" y="0"/>
                        </a:moveTo>
                        <a:cubicBezTo>
                          <a:pt x="2394762" y="118645"/>
                          <a:pt x="6278727" y="116012"/>
                          <a:pt x="8095602" y="0"/>
                        </a:cubicBezTo>
                        <a:cubicBezTo>
                          <a:pt x="7962720" y="2555445"/>
                          <a:pt x="8180553" y="3550589"/>
                          <a:pt x="8095602" y="6563974"/>
                        </a:cubicBezTo>
                        <a:cubicBezTo>
                          <a:pt x="5225188" y="6698574"/>
                          <a:pt x="2764786" y="6406778"/>
                          <a:pt x="0" y="6563974"/>
                        </a:cubicBezTo>
                        <a:cubicBezTo>
                          <a:pt x="-20187" y="3797043"/>
                          <a:pt x="-152480" y="21633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15023"/>
              </a:solidFill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A132B585-4A11-C545-AF1F-7B143E4C9EF9}"/>
              </a:ext>
            </a:extLst>
          </p:cNvPr>
          <p:cNvPicPr>
            <a:picLocks noChangeAspect="1"/>
          </p:cNvPicPr>
          <p:nvPr/>
        </p:nvPicPr>
        <p:blipFill rotWithShape="1">
          <a:blip r:embed="rId48"/>
          <a:srcRect l="4455" r="5835" b="21887"/>
          <a:stretch/>
        </p:blipFill>
        <p:spPr>
          <a:xfrm>
            <a:off x="2012807" y="390542"/>
            <a:ext cx="5525649" cy="103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1567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157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Harves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157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SoundBible.com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657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6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421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921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Wither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921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8421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8921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9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Rol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8921"/>
                            </p:stCondLst>
                            <p:childTnLst>
                              <p:par>
                                <p:cTn id="4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9421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421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Fermentait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1921"/>
                            </p:stCondLst>
                            <p:childTnLst>
                              <p:par>
                                <p:cTn id="6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2421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3421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6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Dry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9921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421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1421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8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Sor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9921"/>
                            </p:stCondLst>
                            <p:childTnLst>
                              <p:par>
                                <p:cTn id="9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0421"/>
                            </p:stCondLst>
                            <p:childTnLst>
                              <p:par>
                                <p:cTn id="9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9" dur="3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SoundBible.com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3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3421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116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4581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6081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8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Pan F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84581"/>
                            </p:stCondLst>
                            <p:childTnLst>
                              <p:par>
                                <p:cTn id="1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85081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6081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4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Pre-dry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91081"/>
                            </p:stCondLst>
                            <p:childTnLst>
                              <p:par>
                                <p:cTn id="1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91581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92081"/>
                            </p:stCondLst>
                            <p:childTnLst>
                              <p:par>
                                <p:cTn id="14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3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roll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96081"/>
                            </p:stCondLst>
                            <p:childTnLst>
                              <p:par>
                                <p:cTn id="14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96581"/>
                            </p:stCondLst>
                            <p:childTnLst>
                              <p:par>
                                <p:cTn id="15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97581"/>
                            </p:stCondLst>
                            <p:childTnLst>
                              <p:par>
                                <p:cTn id="15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2" name="Post dry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3581"/>
                            </p:stCondLst>
                            <p:childTnLst>
                              <p:par>
                                <p:cTn id="16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4081"/>
                            </p:stCondLst>
                            <p:childTnLst>
                              <p:par>
                                <p:cTn id="1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4581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8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3" name="Shap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13081"/>
                            </p:stCondLst>
                            <p:childTnLst>
                              <p:par>
                                <p:cTn id="17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13581"/>
                            </p:stCondLst>
                            <p:childTnLst>
                              <p:par>
                                <p:cTn id="18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3" dur="3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SoundBible.com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3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116581"/>
                            </p:stCondLst>
                            <p:childTnLst>
                              <p:par>
                                <p:cTn id="18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9" dur="111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17695"/>
                            </p:stCondLst>
                            <p:childTnLst>
                              <p:par>
                                <p:cTn id="19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19195"/>
                            </p:stCondLst>
                            <p:childTnLst>
                              <p:par>
                                <p:cTn id="19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5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4" name="Drying gre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25195"/>
                            </p:stCondLst>
                            <p:childTnLst>
                              <p:par>
                                <p:cTn id="20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25695"/>
                            </p:stCondLst>
                            <p:childTnLst>
                              <p:par>
                                <p:cTn id="20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7" dur="2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SoundBible.com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2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28195"/>
                            </p:stCondLst>
                            <p:childTnLst>
                              <p:par>
                                <p:cTn id="2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29195"/>
                            </p:stCondLst>
                            <p:childTnLst>
                              <p:par>
                                <p:cTn id="21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8" dur="7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5" name="Packag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37195"/>
                            </p:stCondLst>
                            <p:childTnLst>
                              <p:par>
                                <p:cTn id="22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37695"/>
                            </p:stCondLst>
                            <p:childTnLst>
                              <p:par>
                                <p:cTn id="227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60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0" dur="6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6" name="Last sen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144195"/>
                            </p:stCondLst>
                            <p:childTnLst>
                              <p:par>
                                <p:cTn id="232" presetID="1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147195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2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2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58" grpId="0"/>
      <p:bldP spid="13" grpId="0"/>
      <p:bldP spid="13" grpId="1"/>
      <p:bldP spid="14" grpId="0"/>
      <p:bldP spid="14" grpId="1"/>
      <p:bldP spid="15" grpId="0"/>
      <p:bldP spid="15" grpId="1"/>
      <p:bldP spid="17" grpId="0"/>
      <p:bldP spid="17" grpId="1"/>
      <p:bldP spid="18" grpId="0"/>
      <p:bldP spid="18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91502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reen Tea" descr="Green Tea">
            <a:hlinkClick r:id="" action="ppaction://media"/>
            <a:extLst>
              <a:ext uri="{FF2B5EF4-FFF2-40B4-BE49-F238E27FC236}">
                <a16:creationId xmlns:a16="http://schemas.microsoft.com/office/drawing/2014/main" id="{4975AF47-EBB0-154E-978B-820FFE36CA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20396" y="5570139"/>
            <a:ext cx="812800" cy="812800"/>
          </a:xfrm>
          <a:prstGeom prst="rect">
            <a:avLst/>
          </a:prstGeom>
        </p:spPr>
      </p:pic>
      <p:pic>
        <p:nvPicPr>
          <p:cNvPr id="29" name="White Tea" descr="White Tea">
            <a:hlinkClick r:id="" action="ppaction://media"/>
            <a:extLst>
              <a:ext uri="{FF2B5EF4-FFF2-40B4-BE49-F238E27FC236}">
                <a16:creationId xmlns:a16="http://schemas.microsoft.com/office/drawing/2014/main" id="{FD2752B6-7B5D-8949-8F60-878B588FD3C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42836" y="4139607"/>
            <a:ext cx="812800" cy="812800"/>
          </a:xfrm>
          <a:prstGeom prst="rect">
            <a:avLst/>
          </a:prstGeom>
        </p:spPr>
      </p:pic>
      <p:pic>
        <p:nvPicPr>
          <p:cNvPr id="28" name="Black and oolong" descr="Black and oolong">
            <a:hlinkClick r:id="" action="ppaction://media"/>
            <a:extLst>
              <a:ext uri="{FF2B5EF4-FFF2-40B4-BE49-F238E27FC236}">
                <a16:creationId xmlns:a16="http://schemas.microsoft.com/office/drawing/2014/main" id="{139A4ECA-F243-8340-AABE-B21CC7BD33F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344415" y="2706017"/>
            <a:ext cx="812800" cy="812800"/>
          </a:xfrm>
          <a:prstGeom prst="rect">
            <a:avLst/>
          </a:prstGeom>
        </p:spPr>
      </p:pic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BAEE57A5-0481-9D4B-B44C-28B4009C013E}"/>
              </a:ext>
            </a:extLst>
          </p:cNvPr>
          <p:cNvCxnSpPr>
            <a:cxnSpLocks/>
          </p:cNvCxnSpPr>
          <p:nvPr/>
        </p:nvCxnSpPr>
        <p:spPr>
          <a:xfrm>
            <a:off x="8335470" y="6517361"/>
            <a:ext cx="535183" cy="0"/>
          </a:xfrm>
          <a:prstGeom prst="line">
            <a:avLst/>
          </a:prstGeom>
          <a:ln w="19050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F05B7F9F-CC2B-904F-9F26-A5ED7D96662C}"/>
              </a:ext>
            </a:extLst>
          </p:cNvPr>
          <p:cNvCxnSpPr>
            <a:cxnSpLocks/>
          </p:cNvCxnSpPr>
          <p:nvPr/>
        </p:nvCxnSpPr>
        <p:spPr>
          <a:xfrm>
            <a:off x="1705544" y="6411965"/>
            <a:ext cx="468720" cy="0"/>
          </a:xfrm>
          <a:prstGeom prst="line">
            <a:avLst/>
          </a:prstGeom>
          <a:ln w="19050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6C4904A7-6B43-DE49-AAC6-D05CD3908DD1}"/>
              </a:ext>
            </a:extLst>
          </p:cNvPr>
          <p:cNvCxnSpPr>
            <a:cxnSpLocks/>
          </p:cNvCxnSpPr>
          <p:nvPr/>
        </p:nvCxnSpPr>
        <p:spPr>
          <a:xfrm>
            <a:off x="8075356" y="4892038"/>
            <a:ext cx="324794" cy="0"/>
          </a:xfrm>
          <a:prstGeom prst="line">
            <a:avLst/>
          </a:prstGeom>
          <a:ln w="19050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CFBB8DBC-3CF5-E043-9526-1C038165CF8A}"/>
              </a:ext>
            </a:extLst>
          </p:cNvPr>
          <p:cNvCxnSpPr>
            <a:cxnSpLocks/>
          </p:cNvCxnSpPr>
          <p:nvPr/>
        </p:nvCxnSpPr>
        <p:spPr>
          <a:xfrm>
            <a:off x="7999783" y="3444390"/>
            <a:ext cx="324794" cy="0"/>
          </a:xfrm>
          <a:prstGeom prst="line">
            <a:avLst/>
          </a:prstGeom>
          <a:ln w="19050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Ok...wav" descr="Ok...wav">
            <a:hlinkClick r:id="" action="ppaction://media"/>
            <a:extLst>
              <a:ext uri="{FF2B5EF4-FFF2-40B4-BE49-F238E27FC236}">
                <a16:creationId xmlns:a16="http://schemas.microsoft.com/office/drawing/2014/main" id="{D3715AD5-5130-5B45-A22B-90C263D2541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2162927" y="1011197"/>
            <a:ext cx="697487" cy="69748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0CF5355-1695-8A42-B821-B8B0AA96437B}"/>
              </a:ext>
            </a:extLst>
          </p:cNvPr>
          <p:cNvSpPr/>
          <p:nvPr/>
        </p:nvSpPr>
        <p:spPr>
          <a:xfrm>
            <a:off x="-1" y="0"/>
            <a:ext cx="9523891" cy="6858000"/>
          </a:xfrm>
          <a:prstGeom prst="rect">
            <a:avLst/>
          </a:prstGeom>
          <a:solidFill>
            <a:srgbClr val="F4EA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C365F13-BF39-8549-BDBA-67512B86B983}"/>
              </a:ext>
            </a:extLst>
          </p:cNvPr>
          <p:cNvCxnSpPr>
            <a:cxnSpLocks/>
            <a:endCxn id="37" idx="2"/>
          </p:cNvCxnSpPr>
          <p:nvPr/>
        </p:nvCxnSpPr>
        <p:spPr>
          <a:xfrm>
            <a:off x="149721" y="1363113"/>
            <a:ext cx="888607" cy="0"/>
          </a:xfrm>
          <a:prstGeom prst="line">
            <a:avLst/>
          </a:prstGeom>
          <a:ln w="38100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>
            <a:extLst>
              <a:ext uri="{FF2B5EF4-FFF2-40B4-BE49-F238E27FC236}">
                <a16:creationId xmlns:a16="http://schemas.microsoft.com/office/drawing/2014/main" id="{AE311A6D-A788-7C45-A93F-E56DAD054242}"/>
              </a:ext>
            </a:extLst>
          </p:cNvPr>
          <p:cNvSpPr txBox="1"/>
          <p:nvPr/>
        </p:nvSpPr>
        <p:spPr>
          <a:xfrm>
            <a:off x="4362812" y="4733392"/>
            <a:ext cx="14016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C5AB58"/>
                </a:solidFill>
                <a:latin typeface="Papyrus" panose="020B0602040200020303" pitchFamily="34" charset="77"/>
              </a:rPr>
              <a:t>3. Rolling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18F1AB42-3409-7B4A-834A-F31CBD98DD22}"/>
              </a:ext>
            </a:extLst>
          </p:cNvPr>
          <p:cNvSpPr txBox="1"/>
          <p:nvPr/>
        </p:nvSpPr>
        <p:spPr>
          <a:xfrm>
            <a:off x="239948" y="6104188"/>
            <a:ext cx="981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C5AB58"/>
                </a:solidFill>
                <a:latin typeface="Papyrus" panose="020B0602040200020303" pitchFamily="34" charset="77"/>
              </a:rPr>
              <a:t>Green Tea</a:t>
            </a:r>
          </a:p>
        </p:txBody>
      </p:sp>
      <p:grpSp>
        <p:nvGrpSpPr>
          <p:cNvPr id="167" name="Group 166">
            <a:extLst>
              <a:ext uri="{FF2B5EF4-FFF2-40B4-BE49-F238E27FC236}">
                <a16:creationId xmlns:a16="http://schemas.microsoft.com/office/drawing/2014/main" id="{74EBE70C-5C1B-A04B-B35F-F797552ADB91}"/>
              </a:ext>
            </a:extLst>
          </p:cNvPr>
          <p:cNvGrpSpPr/>
          <p:nvPr/>
        </p:nvGrpSpPr>
        <p:grpSpPr>
          <a:xfrm>
            <a:off x="1321525" y="1693908"/>
            <a:ext cx="124240" cy="1797212"/>
            <a:chOff x="1321525" y="1693908"/>
            <a:chExt cx="124240" cy="1797212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2B51B7A-CC64-5E49-B931-DFC757592E91}"/>
                </a:ext>
              </a:extLst>
            </p:cNvPr>
            <p:cNvCxnSpPr>
              <a:cxnSpLocks/>
              <a:stCxn id="39" idx="0"/>
            </p:cNvCxnSpPr>
            <p:nvPr/>
          </p:nvCxnSpPr>
          <p:spPr>
            <a:xfrm flipV="1">
              <a:off x="1383645" y="1693908"/>
              <a:ext cx="3665" cy="1672972"/>
            </a:xfrm>
            <a:prstGeom prst="line">
              <a:avLst/>
            </a:prstGeom>
            <a:ln w="1270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9CA14C87-A98E-8B4E-8B24-062D370A44E2}"/>
                </a:ext>
              </a:extLst>
            </p:cNvPr>
            <p:cNvSpPr/>
            <p:nvPr/>
          </p:nvSpPr>
          <p:spPr>
            <a:xfrm>
              <a:off x="1321525" y="3366880"/>
              <a:ext cx="124240" cy="124240"/>
            </a:xfrm>
            <a:prstGeom prst="ellipse">
              <a:avLst/>
            </a:prstGeom>
            <a:solidFill>
              <a:srgbClr val="915023"/>
            </a:solidFill>
            <a:ln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14AD7F5C-6334-F147-8AB1-3E225D05C2C6}"/>
              </a:ext>
            </a:extLst>
          </p:cNvPr>
          <p:cNvGrpSpPr/>
          <p:nvPr/>
        </p:nvGrpSpPr>
        <p:grpSpPr>
          <a:xfrm>
            <a:off x="1038328" y="1015928"/>
            <a:ext cx="694370" cy="694370"/>
            <a:chOff x="1029093" y="2228786"/>
            <a:chExt cx="694370" cy="69437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B86CEFF6-1785-E94D-B75F-1D755B04FB06}"/>
                </a:ext>
              </a:extLst>
            </p:cNvPr>
            <p:cNvSpPr/>
            <p:nvPr/>
          </p:nvSpPr>
          <p:spPr>
            <a:xfrm>
              <a:off x="1281028" y="2480721"/>
              <a:ext cx="190500" cy="190500"/>
            </a:xfrm>
            <a:prstGeom prst="ellipse">
              <a:avLst/>
            </a:prstGeom>
            <a:noFill/>
            <a:ln w="28575"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Circle: Hollow 8">
              <a:extLst>
                <a:ext uri="{FF2B5EF4-FFF2-40B4-BE49-F238E27FC236}">
                  <a16:creationId xmlns:a16="http://schemas.microsoft.com/office/drawing/2014/main" id="{96FBC365-E926-1E4D-97E9-574282737293}"/>
                </a:ext>
              </a:extLst>
            </p:cNvPr>
            <p:cNvSpPr/>
            <p:nvPr/>
          </p:nvSpPr>
          <p:spPr>
            <a:xfrm>
              <a:off x="1161965" y="2361658"/>
              <a:ext cx="428626" cy="428626"/>
            </a:xfrm>
            <a:prstGeom prst="donut">
              <a:avLst>
                <a:gd name="adj" fmla="val 5281"/>
              </a:avLst>
            </a:prstGeom>
            <a:noFill/>
            <a:ln w="9525"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7" name="Circle: Hollow 9">
              <a:extLst>
                <a:ext uri="{FF2B5EF4-FFF2-40B4-BE49-F238E27FC236}">
                  <a16:creationId xmlns:a16="http://schemas.microsoft.com/office/drawing/2014/main" id="{A33C5359-1D45-1741-91BA-ECB9C541BCB5}"/>
                </a:ext>
              </a:extLst>
            </p:cNvPr>
            <p:cNvSpPr/>
            <p:nvPr/>
          </p:nvSpPr>
          <p:spPr>
            <a:xfrm>
              <a:off x="1029093" y="2228786"/>
              <a:ext cx="694370" cy="694370"/>
            </a:xfrm>
            <a:prstGeom prst="donut">
              <a:avLst>
                <a:gd name="adj" fmla="val 2879"/>
              </a:avLst>
            </a:prstGeom>
            <a:solidFill>
              <a:srgbClr val="915023"/>
            </a:solidFill>
            <a:ln w="12700"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C59AC5A9-B6C2-5446-B07C-9EEF64DA2436}"/>
                </a:ext>
              </a:extLst>
            </p:cNvPr>
            <p:cNvCxnSpPr>
              <a:cxnSpLocks/>
              <a:stCxn id="37" idx="5"/>
              <a:endCxn id="37" idx="1"/>
            </p:cNvCxnSpPr>
            <p:nvPr/>
          </p:nvCxnSpPr>
          <p:spPr>
            <a:xfrm flipH="1" flipV="1">
              <a:off x="1130781" y="2330474"/>
              <a:ext cx="490994" cy="490994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9B1CDA4B-26DE-F84F-BA85-ECF2DE7D92DE}"/>
                </a:ext>
              </a:extLst>
            </p:cNvPr>
            <p:cNvCxnSpPr>
              <a:cxnSpLocks/>
              <a:stCxn id="37" idx="3"/>
              <a:endCxn id="37" idx="7"/>
            </p:cNvCxnSpPr>
            <p:nvPr/>
          </p:nvCxnSpPr>
          <p:spPr>
            <a:xfrm flipV="1">
              <a:off x="1130781" y="2330474"/>
              <a:ext cx="490994" cy="490994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1ADD721B-D4E2-3141-BBD0-416FB4F336BC}"/>
                </a:ext>
              </a:extLst>
            </p:cNvPr>
            <p:cNvCxnSpPr>
              <a:cxnSpLocks/>
              <a:stCxn id="37" idx="4"/>
              <a:endCxn id="37" idx="0"/>
            </p:cNvCxnSpPr>
            <p:nvPr/>
          </p:nvCxnSpPr>
          <p:spPr>
            <a:xfrm flipV="1">
              <a:off x="1376278" y="2228786"/>
              <a:ext cx="0" cy="694370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EE6AF3C1-A65C-364A-B759-5780F077C04B}"/>
                </a:ext>
              </a:extLst>
            </p:cNvPr>
            <p:cNvCxnSpPr>
              <a:cxnSpLocks/>
              <a:stCxn id="37" idx="2"/>
              <a:endCxn id="37" idx="6"/>
            </p:cNvCxnSpPr>
            <p:nvPr/>
          </p:nvCxnSpPr>
          <p:spPr>
            <a:xfrm>
              <a:off x="1029093" y="2575971"/>
              <a:ext cx="694370" cy="0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C002B6E-6FA2-CB48-A4C7-D389A6BEAB3F}"/>
              </a:ext>
            </a:extLst>
          </p:cNvPr>
          <p:cNvGrpSpPr/>
          <p:nvPr/>
        </p:nvGrpSpPr>
        <p:grpSpPr>
          <a:xfrm>
            <a:off x="147465" y="1359941"/>
            <a:ext cx="465337" cy="506254"/>
            <a:chOff x="138230" y="2572799"/>
            <a:chExt cx="465337" cy="506254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AAD4A01B-BB9E-4940-8CCE-AE9EA747DEE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2896" y="2572799"/>
              <a:ext cx="450671" cy="471227"/>
            </a:xfrm>
            <a:prstGeom prst="line">
              <a:avLst/>
            </a:prstGeom>
            <a:ln w="3810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Triangle 144">
              <a:extLst>
                <a:ext uri="{FF2B5EF4-FFF2-40B4-BE49-F238E27FC236}">
                  <a16:creationId xmlns:a16="http://schemas.microsoft.com/office/drawing/2014/main" id="{E401C616-2740-A844-A011-E4C8C4B0BED0}"/>
                </a:ext>
              </a:extLst>
            </p:cNvPr>
            <p:cNvSpPr/>
            <p:nvPr/>
          </p:nvSpPr>
          <p:spPr>
            <a:xfrm rot="11967618">
              <a:off x="138230" y="3018971"/>
              <a:ext cx="45719" cy="60082"/>
            </a:xfrm>
            <a:prstGeom prst="triangle">
              <a:avLst/>
            </a:prstGeom>
            <a:solidFill>
              <a:srgbClr val="9150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D86C3216-7EFD-214B-98B1-BFD25D9B0BAC}"/>
              </a:ext>
            </a:extLst>
          </p:cNvPr>
          <p:cNvSpPr txBox="1"/>
          <p:nvPr/>
        </p:nvSpPr>
        <p:spPr>
          <a:xfrm>
            <a:off x="252731" y="4741409"/>
            <a:ext cx="98144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C5AB58"/>
                </a:solidFill>
                <a:latin typeface="Papyrus" panose="020B0602040200020303" pitchFamily="34" charset="77"/>
              </a:rPr>
              <a:t>White Tea</a:t>
            </a:r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A268FC74-C51C-354D-BAED-FCD104C2741C}"/>
              </a:ext>
            </a:extLst>
          </p:cNvPr>
          <p:cNvCxnSpPr>
            <a:cxnSpLocks/>
          </p:cNvCxnSpPr>
          <p:nvPr/>
        </p:nvCxnSpPr>
        <p:spPr>
          <a:xfrm>
            <a:off x="2675223" y="4838752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33D402F1-B86D-D34B-BE73-75D867D213CD}"/>
              </a:ext>
            </a:extLst>
          </p:cNvPr>
          <p:cNvCxnSpPr>
            <a:cxnSpLocks/>
          </p:cNvCxnSpPr>
          <p:nvPr/>
        </p:nvCxnSpPr>
        <p:spPr>
          <a:xfrm>
            <a:off x="4042930" y="4843736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5D973EA7-9CE2-F240-B086-E86385F5DE7F}"/>
              </a:ext>
            </a:extLst>
          </p:cNvPr>
          <p:cNvCxnSpPr>
            <a:cxnSpLocks/>
          </p:cNvCxnSpPr>
          <p:nvPr/>
        </p:nvCxnSpPr>
        <p:spPr>
          <a:xfrm>
            <a:off x="5259779" y="4842121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1D1EE5F7-EADA-A14C-BDC2-C56C1929D79C}"/>
              </a:ext>
            </a:extLst>
          </p:cNvPr>
          <p:cNvCxnSpPr>
            <a:cxnSpLocks/>
          </p:cNvCxnSpPr>
          <p:nvPr/>
        </p:nvCxnSpPr>
        <p:spPr>
          <a:xfrm>
            <a:off x="6729935" y="4845260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6" name="Picture 145">
            <a:extLst>
              <a:ext uri="{FF2B5EF4-FFF2-40B4-BE49-F238E27FC236}">
                <a16:creationId xmlns:a16="http://schemas.microsoft.com/office/drawing/2014/main" id="{B6B8866A-AC3C-6F47-93C2-508ABB752572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4675682" y="4381664"/>
            <a:ext cx="339046" cy="278221"/>
          </a:xfrm>
          <a:prstGeom prst="rect">
            <a:avLst/>
          </a:prstGeom>
        </p:spPr>
      </p:pic>
      <p:grpSp>
        <p:nvGrpSpPr>
          <p:cNvPr id="1025" name="Group 1024">
            <a:extLst>
              <a:ext uri="{FF2B5EF4-FFF2-40B4-BE49-F238E27FC236}">
                <a16:creationId xmlns:a16="http://schemas.microsoft.com/office/drawing/2014/main" id="{29467A94-A04C-EC47-BCBD-3157B96A0536}"/>
              </a:ext>
            </a:extLst>
          </p:cNvPr>
          <p:cNvGrpSpPr/>
          <p:nvPr/>
        </p:nvGrpSpPr>
        <p:grpSpPr>
          <a:xfrm>
            <a:off x="3009477" y="4123000"/>
            <a:ext cx="1095070" cy="915625"/>
            <a:chOff x="3009477" y="4122998"/>
            <a:chExt cx="1095070" cy="915625"/>
          </a:xfrm>
        </p:grpSpPr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436483E8-118B-E741-AAE8-58F4691E4A55}"/>
                </a:ext>
              </a:extLst>
            </p:cNvPr>
            <p:cNvSpPr txBox="1"/>
            <p:nvPr/>
          </p:nvSpPr>
          <p:spPr>
            <a:xfrm>
              <a:off x="3009477" y="4730846"/>
              <a:ext cx="10950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2. Pre-Dry </a:t>
              </a:r>
            </a:p>
          </p:txBody>
        </p:sp>
        <p:pic>
          <p:nvPicPr>
            <p:cNvPr id="147" name="Picture 146">
              <a:extLst>
                <a:ext uri="{FF2B5EF4-FFF2-40B4-BE49-F238E27FC236}">
                  <a16:creationId xmlns:a16="http://schemas.microsoft.com/office/drawing/2014/main" id="{BDCC085B-0F92-4D4A-9CEA-8E5020336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3331383" y="4122998"/>
              <a:ext cx="428634" cy="607882"/>
            </a:xfrm>
            <a:prstGeom prst="rect">
              <a:avLst/>
            </a:prstGeom>
          </p:spPr>
        </p:pic>
      </p:grpSp>
      <p:grpSp>
        <p:nvGrpSpPr>
          <p:cNvPr id="1028" name="Group 1027">
            <a:extLst>
              <a:ext uri="{FF2B5EF4-FFF2-40B4-BE49-F238E27FC236}">
                <a16:creationId xmlns:a16="http://schemas.microsoft.com/office/drawing/2014/main" id="{330B8FAB-7124-FC45-B8B7-F80EEC8D67F0}"/>
              </a:ext>
            </a:extLst>
          </p:cNvPr>
          <p:cNvGrpSpPr/>
          <p:nvPr/>
        </p:nvGrpSpPr>
        <p:grpSpPr>
          <a:xfrm>
            <a:off x="5592447" y="4333647"/>
            <a:ext cx="1175060" cy="707520"/>
            <a:chOff x="5592447" y="4333647"/>
            <a:chExt cx="1175060" cy="707520"/>
          </a:xfrm>
        </p:grpSpPr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FFFF3AD1-3DE9-A24D-86AC-6EA661349880}"/>
                </a:ext>
              </a:extLst>
            </p:cNvPr>
            <p:cNvSpPr txBox="1"/>
            <p:nvPr/>
          </p:nvSpPr>
          <p:spPr>
            <a:xfrm>
              <a:off x="5592447" y="4733390"/>
              <a:ext cx="117506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4. Post-Dry</a:t>
              </a:r>
            </a:p>
          </p:txBody>
        </p:sp>
        <p:pic>
          <p:nvPicPr>
            <p:cNvPr id="148" name="Picture 147">
              <a:extLst>
                <a:ext uri="{FF2B5EF4-FFF2-40B4-BE49-F238E27FC236}">
                  <a16:creationId xmlns:a16="http://schemas.microsoft.com/office/drawing/2014/main" id="{B43F321F-80C0-1B45-A785-838E878A17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/>
            <a:stretch>
              <a:fillRect/>
            </a:stretch>
          </p:blipFill>
          <p:spPr>
            <a:xfrm>
              <a:off x="5905671" y="4333647"/>
              <a:ext cx="548612" cy="391366"/>
            </a:xfrm>
            <a:prstGeom prst="rect">
              <a:avLst/>
            </a:prstGeom>
          </p:spPr>
        </p:pic>
      </p:grpSp>
      <p:grpSp>
        <p:nvGrpSpPr>
          <p:cNvPr id="1029" name="Group 1028">
            <a:extLst>
              <a:ext uri="{FF2B5EF4-FFF2-40B4-BE49-F238E27FC236}">
                <a16:creationId xmlns:a16="http://schemas.microsoft.com/office/drawing/2014/main" id="{9CA57FA4-923F-4048-A7B1-5B607B43C5C4}"/>
              </a:ext>
            </a:extLst>
          </p:cNvPr>
          <p:cNvGrpSpPr/>
          <p:nvPr/>
        </p:nvGrpSpPr>
        <p:grpSpPr>
          <a:xfrm>
            <a:off x="7076724" y="4491498"/>
            <a:ext cx="1086754" cy="547124"/>
            <a:chOff x="7076724" y="4491498"/>
            <a:chExt cx="1086754" cy="547124"/>
          </a:xfrm>
        </p:grpSpPr>
        <p:sp>
          <p:nvSpPr>
            <p:cNvPr id="136" name="TextBox 135">
              <a:extLst>
                <a:ext uri="{FF2B5EF4-FFF2-40B4-BE49-F238E27FC236}">
                  <a16:creationId xmlns:a16="http://schemas.microsoft.com/office/drawing/2014/main" id="{8928131D-30A1-9944-BE63-A3C5E3B52373}"/>
                </a:ext>
              </a:extLst>
            </p:cNvPr>
            <p:cNvSpPr txBox="1"/>
            <p:nvPr/>
          </p:nvSpPr>
          <p:spPr>
            <a:xfrm>
              <a:off x="7076724" y="4730845"/>
              <a:ext cx="108675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5. Shaping</a:t>
              </a:r>
            </a:p>
          </p:txBody>
        </p:sp>
        <p:pic>
          <p:nvPicPr>
            <p:cNvPr id="149" name="Picture 148">
              <a:extLst>
                <a:ext uri="{FF2B5EF4-FFF2-40B4-BE49-F238E27FC236}">
                  <a16:creationId xmlns:a16="http://schemas.microsoft.com/office/drawing/2014/main" id="{595D25E6-9630-E548-A06E-CA278E5535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/>
            <a:stretch>
              <a:fillRect/>
            </a:stretch>
          </p:blipFill>
          <p:spPr>
            <a:xfrm>
              <a:off x="7336455" y="4491498"/>
              <a:ext cx="561818" cy="198477"/>
            </a:xfrm>
            <a:prstGeom prst="rect">
              <a:avLst/>
            </a:prstGeom>
          </p:spPr>
        </p:pic>
      </p:grpSp>
      <p:grpSp>
        <p:nvGrpSpPr>
          <p:cNvPr id="1024" name="Group 1023">
            <a:extLst>
              <a:ext uri="{FF2B5EF4-FFF2-40B4-BE49-F238E27FC236}">
                <a16:creationId xmlns:a16="http://schemas.microsoft.com/office/drawing/2014/main" id="{4B2ECD92-9210-4544-9563-DA166D83A275}"/>
              </a:ext>
            </a:extLst>
          </p:cNvPr>
          <p:cNvGrpSpPr/>
          <p:nvPr/>
        </p:nvGrpSpPr>
        <p:grpSpPr>
          <a:xfrm>
            <a:off x="1442938" y="3691578"/>
            <a:ext cx="1240950" cy="1780476"/>
            <a:chOff x="1442938" y="3691578"/>
            <a:chExt cx="1240950" cy="1780476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065F285D-0CC8-7446-969E-F8D269667255}"/>
                </a:ext>
              </a:extLst>
            </p:cNvPr>
            <p:cNvSpPr txBox="1"/>
            <p:nvPr/>
          </p:nvSpPr>
          <p:spPr>
            <a:xfrm>
              <a:off x="1442938" y="4733390"/>
              <a:ext cx="124095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1. Pan-Fry Or Steaming</a:t>
              </a:r>
            </a:p>
            <a:p>
              <a:endParaRPr lang="en-US" sz="1400" dirty="0">
                <a:solidFill>
                  <a:srgbClr val="C5AB58"/>
                </a:solidFill>
                <a:latin typeface="Papyrus" panose="020B0602040200020303" pitchFamily="34" charset="77"/>
              </a:endParaRPr>
            </a:p>
          </p:txBody>
        </p:sp>
        <p:pic>
          <p:nvPicPr>
            <p:cNvPr id="151" name="Picture 150">
              <a:extLst>
                <a:ext uri="{FF2B5EF4-FFF2-40B4-BE49-F238E27FC236}">
                  <a16:creationId xmlns:a16="http://schemas.microsoft.com/office/drawing/2014/main" id="{92050F99-B724-AF4F-830F-EE430FE47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1698578" y="3691578"/>
              <a:ext cx="712773" cy="1200460"/>
            </a:xfrm>
            <a:prstGeom prst="rect">
              <a:avLst/>
            </a:prstGeom>
          </p:spPr>
        </p:pic>
      </p:grpSp>
      <p:grpSp>
        <p:nvGrpSpPr>
          <p:cNvPr id="1064" name="Group 1063">
            <a:extLst>
              <a:ext uri="{FF2B5EF4-FFF2-40B4-BE49-F238E27FC236}">
                <a16:creationId xmlns:a16="http://schemas.microsoft.com/office/drawing/2014/main" id="{1C9955ED-F0C8-6E49-B7C6-5E9414BF2D42}"/>
              </a:ext>
            </a:extLst>
          </p:cNvPr>
          <p:cNvGrpSpPr/>
          <p:nvPr/>
        </p:nvGrpSpPr>
        <p:grpSpPr>
          <a:xfrm>
            <a:off x="7909300" y="5297399"/>
            <a:ext cx="1401646" cy="1219962"/>
            <a:chOff x="7909300" y="5297399"/>
            <a:chExt cx="1401646" cy="1219962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F87A2048-9ED0-0D42-937E-96E5599CD252}"/>
                </a:ext>
              </a:extLst>
            </p:cNvPr>
            <p:cNvSpPr txBox="1"/>
            <p:nvPr/>
          </p:nvSpPr>
          <p:spPr>
            <a:xfrm>
              <a:off x="7909300" y="6209584"/>
              <a:ext cx="1401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915023"/>
                  </a:solidFill>
                  <a:latin typeface="Papyrus" panose="020B0602040200020303" pitchFamily="34" charset="77"/>
                </a:rPr>
                <a:t>Packaging</a:t>
              </a:r>
            </a:p>
          </p:txBody>
        </p:sp>
        <p:pic>
          <p:nvPicPr>
            <p:cNvPr id="156" name="Picture 155">
              <a:extLst>
                <a:ext uri="{FF2B5EF4-FFF2-40B4-BE49-F238E27FC236}">
                  <a16:creationId xmlns:a16="http://schemas.microsoft.com/office/drawing/2014/main" id="{31BEB093-5501-0042-B039-BD97A636DC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/>
            <a:stretch>
              <a:fillRect/>
            </a:stretch>
          </p:blipFill>
          <p:spPr>
            <a:xfrm>
              <a:off x="8324577" y="5297399"/>
              <a:ext cx="556971" cy="847563"/>
            </a:xfrm>
            <a:prstGeom prst="rect">
              <a:avLst/>
            </a:prstGeom>
          </p:spPr>
        </p:pic>
      </p:grpSp>
      <p:grpSp>
        <p:nvGrpSpPr>
          <p:cNvPr id="1030" name="Group 1029">
            <a:extLst>
              <a:ext uri="{FF2B5EF4-FFF2-40B4-BE49-F238E27FC236}">
                <a16:creationId xmlns:a16="http://schemas.microsoft.com/office/drawing/2014/main" id="{3FF4221E-8EB7-BC45-8CC9-F8CBDC2D1A7E}"/>
              </a:ext>
            </a:extLst>
          </p:cNvPr>
          <p:cNvGrpSpPr/>
          <p:nvPr/>
        </p:nvGrpSpPr>
        <p:grpSpPr>
          <a:xfrm>
            <a:off x="1442938" y="5486338"/>
            <a:ext cx="1994086" cy="925627"/>
            <a:chOff x="1442938" y="5486338"/>
            <a:chExt cx="1994086" cy="925627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11D40B8C-60A4-6D4F-B8CF-B78F934518C5}"/>
                </a:ext>
              </a:extLst>
            </p:cNvPr>
            <p:cNvSpPr txBox="1"/>
            <p:nvPr/>
          </p:nvSpPr>
          <p:spPr>
            <a:xfrm>
              <a:off x="1442938" y="6104188"/>
              <a:ext cx="19940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1. Drying  </a:t>
              </a:r>
              <a:r>
                <a:rPr lang="en-US" sz="11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(Bud Only)</a:t>
              </a:r>
              <a:endParaRPr lang="en-US" sz="1400" dirty="0">
                <a:solidFill>
                  <a:srgbClr val="C5AB58"/>
                </a:solidFill>
                <a:latin typeface="Papyrus" panose="020B0602040200020303" pitchFamily="34" charset="77"/>
              </a:endParaRPr>
            </a:p>
          </p:txBody>
        </p:sp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72205A1E-5BFD-5742-88EF-F6E26AB4706F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1769915" y="5486338"/>
              <a:ext cx="441300" cy="625844"/>
            </a:xfrm>
            <a:prstGeom prst="rect">
              <a:avLst/>
            </a:prstGeom>
          </p:spPr>
        </p:pic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3A595B82-05B7-A94A-A410-0FC71A5A773A}"/>
              </a:ext>
            </a:extLst>
          </p:cNvPr>
          <p:cNvGrpSpPr/>
          <p:nvPr/>
        </p:nvGrpSpPr>
        <p:grpSpPr>
          <a:xfrm>
            <a:off x="3808313" y="1430625"/>
            <a:ext cx="2031742" cy="1020960"/>
            <a:chOff x="3178674" y="1472517"/>
            <a:chExt cx="2051333" cy="1017342"/>
          </a:xfrm>
        </p:grpSpPr>
        <p:pic>
          <p:nvPicPr>
            <p:cNvPr id="158" name="Picture 157">
              <a:extLst>
                <a:ext uri="{FF2B5EF4-FFF2-40B4-BE49-F238E27FC236}">
                  <a16:creationId xmlns:a16="http://schemas.microsoft.com/office/drawing/2014/main" id="{A5E0BF80-E7A7-564F-BE10-48060FB51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4"/>
            <a:stretch>
              <a:fillRect/>
            </a:stretch>
          </p:blipFill>
          <p:spPr>
            <a:xfrm>
              <a:off x="3822109" y="1472517"/>
              <a:ext cx="750827" cy="732662"/>
            </a:xfrm>
            <a:prstGeom prst="rect">
              <a:avLst/>
            </a:prstGeom>
          </p:spPr>
        </p:pic>
        <p:sp>
          <p:nvSpPr>
            <p:cNvPr id="161" name="TextBox 160">
              <a:extLst>
                <a:ext uri="{FF2B5EF4-FFF2-40B4-BE49-F238E27FC236}">
                  <a16:creationId xmlns:a16="http://schemas.microsoft.com/office/drawing/2014/main" id="{DBCC9B0A-D843-8048-8127-6E9346C64CC2}"/>
                </a:ext>
              </a:extLst>
            </p:cNvPr>
            <p:cNvSpPr txBox="1"/>
            <p:nvPr/>
          </p:nvSpPr>
          <p:spPr>
            <a:xfrm>
              <a:off x="3178674" y="2182082"/>
              <a:ext cx="20513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solidFill>
                    <a:srgbClr val="C5AB58"/>
                  </a:solidFill>
                  <a:latin typeface="+mj-lt"/>
                </a:rPr>
                <a:t>HARVERSTING</a:t>
              </a:r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0BBA9C21-FA49-564C-AE59-D629705D70D2}"/>
              </a:ext>
            </a:extLst>
          </p:cNvPr>
          <p:cNvGrpSpPr/>
          <p:nvPr/>
        </p:nvGrpSpPr>
        <p:grpSpPr>
          <a:xfrm>
            <a:off x="1321525" y="3479656"/>
            <a:ext cx="124240" cy="1447720"/>
            <a:chOff x="1325384" y="1693910"/>
            <a:chExt cx="124240" cy="1447720"/>
          </a:xfrm>
        </p:grpSpPr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F75B9C5E-CD29-D048-9DFA-7CCFDF219365}"/>
                </a:ext>
              </a:extLst>
            </p:cNvPr>
            <p:cNvCxnSpPr>
              <a:cxnSpLocks/>
              <a:stCxn id="171" idx="0"/>
            </p:cNvCxnSpPr>
            <p:nvPr/>
          </p:nvCxnSpPr>
          <p:spPr>
            <a:xfrm flipH="1" flipV="1">
              <a:off x="1387312" y="1693910"/>
              <a:ext cx="192" cy="1323480"/>
            </a:xfrm>
            <a:prstGeom prst="line">
              <a:avLst/>
            </a:prstGeom>
            <a:ln w="1270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BE568026-BF41-554B-BF44-01C82D3C3975}"/>
                </a:ext>
              </a:extLst>
            </p:cNvPr>
            <p:cNvSpPr/>
            <p:nvPr/>
          </p:nvSpPr>
          <p:spPr>
            <a:xfrm>
              <a:off x="1325384" y="3017390"/>
              <a:ext cx="124240" cy="124240"/>
            </a:xfrm>
            <a:prstGeom prst="ellipse">
              <a:avLst/>
            </a:prstGeom>
            <a:solidFill>
              <a:srgbClr val="915023"/>
            </a:solidFill>
            <a:ln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1" name="Group 190">
            <a:extLst>
              <a:ext uri="{FF2B5EF4-FFF2-40B4-BE49-F238E27FC236}">
                <a16:creationId xmlns:a16="http://schemas.microsoft.com/office/drawing/2014/main" id="{3FFF0A37-4C5F-AC43-9845-77A88D09CA27}"/>
              </a:ext>
            </a:extLst>
          </p:cNvPr>
          <p:cNvGrpSpPr/>
          <p:nvPr/>
        </p:nvGrpSpPr>
        <p:grpSpPr>
          <a:xfrm>
            <a:off x="7033621" y="2736925"/>
            <a:ext cx="1009670" cy="874923"/>
            <a:chOff x="7033621" y="2736923"/>
            <a:chExt cx="1009670" cy="874923"/>
          </a:xfrm>
        </p:grpSpPr>
        <p:pic>
          <p:nvPicPr>
            <p:cNvPr id="155" name="Picture 154">
              <a:extLst>
                <a:ext uri="{FF2B5EF4-FFF2-40B4-BE49-F238E27FC236}">
                  <a16:creationId xmlns:a16="http://schemas.microsoft.com/office/drawing/2014/main" id="{08A9C2E9-9E42-B044-ADFA-F4385ACBD2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7372735" y="2736923"/>
              <a:ext cx="355362" cy="546711"/>
            </a:xfrm>
            <a:prstGeom prst="rect">
              <a:avLst/>
            </a:prstGeom>
          </p:spPr>
        </p:pic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8DA0AF32-7639-1840-AF3C-4EC8BC47FE83}"/>
                </a:ext>
              </a:extLst>
            </p:cNvPr>
            <p:cNvSpPr txBox="1"/>
            <p:nvPr/>
          </p:nvSpPr>
          <p:spPr>
            <a:xfrm>
              <a:off x="7033621" y="3304069"/>
              <a:ext cx="1009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5. Sorting</a:t>
              </a: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6E726EA-9672-774D-B10D-8C93507497B8}"/>
              </a:ext>
            </a:extLst>
          </p:cNvPr>
          <p:cNvCxnSpPr>
            <a:cxnSpLocks/>
          </p:cNvCxnSpPr>
          <p:nvPr/>
        </p:nvCxnSpPr>
        <p:spPr>
          <a:xfrm>
            <a:off x="2529856" y="3428160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89378015-5445-D145-9EFB-269DBB8592BA}"/>
              </a:ext>
            </a:extLst>
          </p:cNvPr>
          <p:cNvGrpSpPr/>
          <p:nvPr/>
        </p:nvGrpSpPr>
        <p:grpSpPr>
          <a:xfrm>
            <a:off x="5775920" y="2794594"/>
            <a:ext cx="1009670" cy="819799"/>
            <a:chOff x="5775920" y="2794592"/>
            <a:chExt cx="1009670" cy="81979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572F93EC-BFA5-9542-91D4-CD2631F979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/>
            <a:stretch>
              <a:fillRect/>
            </a:stretch>
          </p:blipFill>
          <p:spPr>
            <a:xfrm>
              <a:off x="5980026" y="2794592"/>
              <a:ext cx="637614" cy="532078"/>
            </a:xfrm>
            <a:prstGeom prst="rect">
              <a:avLst/>
            </a:prstGeom>
          </p:spPr>
        </p:pic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973DB879-8C54-7740-BAD2-380FCD47BCA0}"/>
                </a:ext>
              </a:extLst>
            </p:cNvPr>
            <p:cNvSpPr txBox="1"/>
            <p:nvPr/>
          </p:nvSpPr>
          <p:spPr>
            <a:xfrm>
              <a:off x="5775920" y="3306614"/>
              <a:ext cx="10096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4. Drying</a:t>
              </a:r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3CE8D73B-D3EA-734C-B170-39366DB357DE}"/>
              </a:ext>
            </a:extLst>
          </p:cNvPr>
          <p:cNvSpPr txBox="1"/>
          <p:nvPr/>
        </p:nvSpPr>
        <p:spPr>
          <a:xfrm>
            <a:off x="138679" y="3073223"/>
            <a:ext cx="12048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C5AB58"/>
                </a:solidFill>
                <a:latin typeface="Papyrus" panose="020B0602040200020303" pitchFamily="34" charset="77"/>
              </a:rPr>
              <a:t>Black &amp; Oolong Tea </a:t>
            </a:r>
          </a:p>
        </p:txBody>
      </p: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00A20B72-949E-4A4A-ABD0-9FEC012807AB}"/>
              </a:ext>
            </a:extLst>
          </p:cNvPr>
          <p:cNvCxnSpPr>
            <a:cxnSpLocks/>
          </p:cNvCxnSpPr>
          <p:nvPr/>
        </p:nvCxnSpPr>
        <p:spPr>
          <a:xfrm>
            <a:off x="3773251" y="3416960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059B910C-AD59-9742-A725-88353E02AEA1}"/>
              </a:ext>
            </a:extLst>
          </p:cNvPr>
          <p:cNvCxnSpPr>
            <a:cxnSpLocks/>
          </p:cNvCxnSpPr>
          <p:nvPr/>
        </p:nvCxnSpPr>
        <p:spPr>
          <a:xfrm>
            <a:off x="5459436" y="3415345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FFAA9F66-BEB9-1544-B633-C76CCAECB22D}"/>
              </a:ext>
            </a:extLst>
          </p:cNvPr>
          <p:cNvCxnSpPr>
            <a:cxnSpLocks/>
          </p:cNvCxnSpPr>
          <p:nvPr/>
        </p:nvCxnSpPr>
        <p:spPr>
          <a:xfrm>
            <a:off x="6711108" y="3418484"/>
            <a:ext cx="324794" cy="0"/>
          </a:xfrm>
          <a:prstGeom prst="line">
            <a:avLst/>
          </a:prstGeom>
          <a:ln w="1905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AF779EE8-BEB6-BC41-8D23-B377ED59A631}"/>
              </a:ext>
            </a:extLst>
          </p:cNvPr>
          <p:cNvGrpSpPr/>
          <p:nvPr/>
        </p:nvGrpSpPr>
        <p:grpSpPr>
          <a:xfrm>
            <a:off x="1482386" y="2798424"/>
            <a:ext cx="1052218" cy="813600"/>
            <a:chOff x="1482386" y="2798424"/>
            <a:chExt cx="1052218" cy="81445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0F679B7-8E57-FE41-B9DA-7EE48D73A07D}"/>
                </a:ext>
              </a:extLst>
            </p:cNvPr>
            <p:cNvSpPr txBox="1"/>
            <p:nvPr/>
          </p:nvSpPr>
          <p:spPr>
            <a:xfrm>
              <a:off x="1482386" y="3305099"/>
              <a:ext cx="105221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1. Withering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BE496CE-3EF9-1B4C-B1B9-BC880F2750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/>
            <a:stretch>
              <a:fillRect/>
            </a:stretch>
          </p:blipFill>
          <p:spPr>
            <a:xfrm>
              <a:off x="1708558" y="2798424"/>
              <a:ext cx="582218" cy="481172"/>
            </a:xfrm>
            <a:prstGeom prst="rect">
              <a:avLst/>
            </a:prstGeom>
          </p:spPr>
        </p:pic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CB13C13F-28B5-2847-A5FC-9A4B9DFD2FB4}"/>
              </a:ext>
            </a:extLst>
          </p:cNvPr>
          <p:cNvGrpSpPr/>
          <p:nvPr/>
        </p:nvGrpSpPr>
        <p:grpSpPr>
          <a:xfrm>
            <a:off x="4093812" y="2628233"/>
            <a:ext cx="1401646" cy="983614"/>
            <a:chOff x="4093812" y="2628233"/>
            <a:chExt cx="1401646" cy="983614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9EEB3E46-7132-8344-B925-200035ACCF33}"/>
                </a:ext>
              </a:extLst>
            </p:cNvPr>
            <p:cNvSpPr txBox="1"/>
            <p:nvPr/>
          </p:nvSpPr>
          <p:spPr>
            <a:xfrm>
              <a:off x="4093812" y="3304070"/>
              <a:ext cx="14016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3. Fermentation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497636B-3947-1C49-AF05-2254E2CF53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/>
            <a:stretch>
              <a:fillRect/>
            </a:stretch>
          </p:blipFill>
          <p:spPr>
            <a:xfrm>
              <a:off x="4688649" y="2628233"/>
              <a:ext cx="314174" cy="681326"/>
            </a:xfrm>
            <a:prstGeom prst="rect">
              <a:avLst/>
            </a:prstGeom>
          </p:spPr>
        </p:pic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5F1FCDC6-A188-5E46-A4F9-FD2DAD954381}"/>
              </a:ext>
            </a:extLst>
          </p:cNvPr>
          <p:cNvGrpSpPr/>
          <p:nvPr/>
        </p:nvGrpSpPr>
        <p:grpSpPr>
          <a:xfrm>
            <a:off x="2869272" y="2798426"/>
            <a:ext cx="986819" cy="813423"/>
            <a:chOff x="2869270" y="2798424"/>
            <a:chExt cx="986819" cy="813423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BD2876C-B26C-B840-8C48-0C829E80E5DF}"/>
                </a:ext>
              </a:extLst>
            </p:cNvPr>
            <p:cNvSpPr txBox="1"/>
            <p:nvPr/>
          </p:nvSpPr>
          <p:spPr>
            <a:xfrm>
              <a:off x="2869270" y="3304070"/>
              <a:ext cx="9868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rgbClr val="C5AB58"/>
                  </a:solidFill>
                  <a:latin typeface="Papyrus" panose="020B0602040200020303" pitchFamily="34" charset="77"/>
                </a:rPr>
                <a:t>2. Rolling </a:t>
              </a:r>
            </a:p>
          </p:txBody>
        </p:sp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785109FD-2F3A-8347-8532-820C6DD27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39"/>
            <a:stretch>
              <a:fillRect/>
            </a:stretch>
          </p:blipFill>
          <p:spPr>
            <a:xfrm>
              <a:off x="3196562" y="2798424"/>
              <a:ext cx="481966" cy="464915"/>
            </a:xfrm>
            <a:prstGeom prst="rect">
              <a:avLst/>
            </a:prstGeom>
          </p:spPr>
        </p:pic>
      </p:grpSp>
      <p:grpSp>
        <p:nvGrpSpPr>
          <p:cNvPr id="185" name="Group 184">
            <a:extLst>
              <a:ext uri="{FF2B5EF4-FFF2-40B4-BE49-F238E27FC236}">
                <a16:creationId xmlns:a16="http://schemas.microsoft.com/office/drawing/2014/main" id="{41AA32FE-661E-754F-BB2C-D7CBF991AEB8}"/>
              </a:ext>
            </a:extLst>
          </p:cNvPr>
          <p:cNvGrpSpPr/>
          <p:nvPr/>
        </p:nvGrpSpPr>
        <p:grpSpPr>
          <a:xfrm>
            <a:off x="1327385" y="4843012"/>
            <a:ext cx="124240" cy="1447720"/>
            <a:chOff x="1325384" y="1693910"/>
            <a:chExt cx="124240" cy="1447720"/>
          </a:xfrm>
        </p:grpSpPr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3DFF9CC4-59D5-604D-A742-8F1EBD5F7092}"/>
                </a:ext>
              </a:extLst>
            </p:cNvPr>
            <p:cNvCxnSpPr>
              <a:cxnSpLocks/>
              <a:stCxn id="187" idx="0"/>
            </p:cNvCxnSpPr>
            <p:nvPr/>
          </p:nvCxnSpPr>
          <p:spPr>
            <a:xfrm flipH="1" flipV="1">
              <a:off x="1387312" y="1693910"/>
              <a:ext cx="192" cy="1323480"/>
            </a:xfrm>
            <a:prstGeom prst="line">
              <a:avLst/>
            </a:prstGeom>
            <a:ln w="1270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F9A517A5-0807-AB4F-AF6D-700304A6F139}"/>
                </a:ext>
              </a:extLst>
            </p:cNvPr>
            <p:cNvSpPr/>
            <p:nvPr/>
          </p:nvSpPr>
          <p:spPr>
            <a:xfrm>
              <a:off x="1325384" y="3017390"/>
              <a:ext cx="124240" cy="124240"/>
            </a:xfrm>
            <a:prstGeom prst="ellipse">
              <a:avLst/>
            </a:prstGeom>
            <a:solidFill>
              <a:srgbClr val="915023"/>
            </a:solidFill>
            <a:ln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3" name="Group 202">
            <a:extLst>
              <a:ext uri="{FF2B5EF4-FFF2-40B4-BE49-F238E27FC236}">
                <a16:creationId xmlns:a16="http://schemas.microsoft.com/office/drawing/2014/main" id="{F45A72D9-B237-0B4F-99EF-B742C52BFF8E}"/>
              </a:ext>
            </a:extLst>
          </p:cNvPr>
          <p:cNvGrpSpPr/>
          <p:nvPr/>
        </p:nvGrpSpPr>
        <p:grpSpPr>
          <a:xfrm>
            <a:off x="8267278" y="958135"/>
            <a:ext cx="694370" cy="694370"/>
            <a:chOff x="1029093" y="2228786"/>
            <a:chExt cx="694370" cy="694370"/>
          </a:xfrm>
        </p:grpSpPr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213ED1E5-254D-2848-B3EF-B7E09CD555D4}"/>
                </a:ext>
              </a:extLst>
            </p:cNvPr>
            <p:cNvSpPr/>
            <p:nvPr/>
          </p:nvSpPr>
          <p:spPr>
            <a:xfrm>
              <a:off x="1281028" y="2480721"/>
              <a:ext cx="190500" cy="190500"/>
            </a:xfrm>
            <a:prstGeom prst="ellipse">
              <a:avLst/>
            </a:prstGeom>
            <a:noFill/>
            <a:ln w="28575"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5" name="Circle: Hollow 8">
              <a:extLst>
                <a:ext uri="{FF2B5EF4-FFF2-40B4-BE49-F238E27FC236}">
                  <a16:creationId xmlns:a16="http://schemas.microsoft.com/office/drawing/2014/main" id="{93334CAA-B1DD-FF4E-ABAF-A2BA71C75275}"/>
                </a:ext>
              </a:extLst>
            </p:cNvPr>
            <p:cNvSpPr/>
            <p:nvPr/>
          </p:nvSpPr>
          <p:spPr>
            <a:xfrm>
              <a:off x="1161965" y="2361658"/>
              <a:ext cx="428626" cy="428626"/>
            </a:xfrm>
            <a:prstGeom prst="donut">
              <a:avLst>
                <a:gd name="adj" fmla="val 5281"/>
              </a:avLst>
            </a:prstGeom>
            <a:noFill/>
            <a:ln w="9525"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6" name="Circle: Hollow 9">
              <a:extLst>
                <a:ext uri="{FF2B5EF4-FFF2-40B4-BE49-F238E27FC236}">
                  <a16:creationId xmlns:a16="http://schemas.microsoft.com/office/drawing/2014/main" id="{BDB7399D-33B2-1544-B03A-244A8B235100}"/>
                </a:ext>
              </a:extLst>
            </p:cNvPr>
            <p:cNvSpPr/>
            <p:nvPr/>
          </p:nvSpPr>
          <p:spPr>
            <a:xfrm>
              <a:off x="1029093" y="2228786"/>
              <a:ext cx="694370" cy="694370"/>
            </a:xfrm>
            <a:prstGeom prst="donut">
              <a:avLst>
                <a:gd name="adj" fmla="val 2879"/>
              </a:avLst>
            </a:prstGeom>
            <a:solidFill>
              <a:srgbClr val="915023"/>
            </a:solidFill>
            <a:ln w="12700"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207" name="Straight Connector 206">
              <a:extLst>
                <a:ext uri="{FF2B5EF4-FFF2-40B4-BE49-F238E27FC236}">
                  <a16:creationId xmlns:a16="http://schemas.microsoft.com/office/drawing/2014/main" id="{3483D2AF-6222-FE42-B353-8CCD968B34FE}"/>
                </a:ext>
              </a:extLst>
            </p:cNvPr>
            <p:cNvCxnSpPr>
              <a:cxnSpLocks/>
              <a:stCxn id="206" idx="5"/>
              <a:endCxn id="206" idx="1"/>
            </p:cNvCxnSpPr>
            <p:nvPr/>
          </p:nvCxnSpPr>
          <p:spPr>
            <a:xfrm flipH="1" flipV="1">
              <a:off x="1130781" y="2330474"/>
              <a:ext cx="490994" cy="490994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>
              <a:extLst>
                <a:ext uri="{FF2B5EF4-FFF2-40B4-BE49-F238E27FC236}">
                  <a16:creationId xmlns:a16="http://schemas.microsoft.com/office/drawing/2014/main" id="{F5824669-1024-AF40-8558-055400E9417D}"/>
                </a:ext>
              </a:extLst>
            </p:cNvPr>
            <p:cNvCxnSpPr>
              <a:cxnSpLocks/>
              <a:stCxn id="206" idx="3"/>
              <a:endCxn id="206" idx="7"/>
            </p:cNvCxnSpPr>
            <p:nvPr/>
          </p:nvCxnSpPr>
          <p:spPr>
            <a:xfrm flipV="1">
              <a:off x="1130781" y="2330474"/>
              <a:ext cx="490994" cy="490994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>
              <a:extLst>
                <a:ext uri="{FF2B5EF4-FFF2-40B4-BE49-F238E27FC236}">
                  <a16:creationId xmlns:a16="http://schemas.microsoft.com/office/drawing/2014/main" id="{9A0288FD-4F91-BB40-BC75-80FADF7AFB52}"/>
                </a:ext>
              </a:extLst>
            </p:cNvPr>
            <p:cNvCxnSpPr>
              <a:cxnSpLocks/>
              <a:stCxn id="206" idx="4"/>
              <a:endCxn id="206" idx="0"/>
            </p:cNvCxnSpPr>
            <p:nvPr/>
          </p:nvCxnSpPr>
          <p:spPr>
            <a:xfrm flipV="1">
              <a:off x="1376278" y="2228786"/>
              <a:ext cx="0" cy="694370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>
              <a:extLst>
                <a:ext uri="{FF2B5EF4-FFF2-40B4-BE49-F238E27FC236}">
                  <a16:creationId xmlns:a16="http://schemas.microsoft.com/office/drawing/2014/main" id="{91E8466A-6B3E-D04F-9918-9515EEDCEF78}"/>
                </a:ext>
              </a:extLst>
            </p:cNvPr>
            <p:cNvCxnSpPr>
              <a:cxnSpLocks/>
              <a:stCxn id="206" idx="2"/>
              <a:endCxn id="206" idx="6"/>
            </p:cNvCxnSpPr>
            <p:nvPr/>
          </p:nvCxnSpPr>
          <p:spPr>
            <a:xfrm>
              <a:off x="1029093" y="2575971"/>
              <a:ext cx="694370" cy="0"/>
            </a:xfrm>
            <a:prstGeom prst="line">
              <a:avLst/>
            </a:prstGeom>
            <a:ln w="1905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2" name="Straight Connector 211">
            <a:extLst>
              <a:ext uri="{FF2B5EF4-FFF2-40B4-BE49-F238E27FC236}">
                <a16:creationId xmlns:a16="http://schemas.microsoft.com/office/drawing/2014/main" id="{57B88271-F5A3-1544-A15B-EA3B9FDCEA20}"/>
              </a:ext>
            </a:extLst>
          </p:cNvPr>
          <p:cNvCxnSpPr>
            <a:cxnSpLocks/>
          </p:cNvCxnSpPr>
          <p:nvPr/>
        </p:nvCxnSpPr>
        <p:spPr>
          <a:xfrm>
            <a:off x="9075946" y="480866"/>
            <a:ext cx="289426" cy="278259"/>
          </a:xfrm>
          <a:prstGeom prst="line">
            <a:avLst/>
          </a:prstGeom>
          <a:ln w="28575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69" name="Group 1068">
            <a:extLst>
              <a:ext uri="{FF2B5EF4-FFF2-40B4-BE49-F238E27FC236}">
                <a16:creationId xmlns:a16="http://schemas.microsoft.com/office/drawing/2014/main" id="{DB804C2B-D88C-4344-86B6-218D5BA8E753}"/>
              </a:ext>
            </a:extLst>
          </p:cNvPr>
          <p:cNvGrpSpPr/>
          <p:nvPr/>
        </p:nvGrpSpPr>
        <p:grpSpPr>
          <a:xfrm>
            <a:off x="8552343" y="1646331"/>
            <a:ext cx="124240" cy="3484808"/>
            <a:chOff x="8552343" y="1646331"/>
            <a:chExt cx="124240" cy="3484808"/>
          </a:xfrm>
        </p:grpSpPr>
        <p:cxnSp>
          <p:nvCxnSpPr>
            <p:cNvPr id="200" name="Straight Connector 199">
              <a:extLst>
                <a:ext uri="{FF2B5EF4-FFF2-40B4-BE49-F238E27FC236}">
                  <a16:creationId xmlns:a16="http://schemas.microsoft.com/office/drawing/2014/main" id="{F0793EEC-B24F-C24A-9931-97990A0BB545}"/>
                </a:ext>
              </a:extLst>
            </p:cNvPr>
            <p:cNvCxnSpPr>
              <a:cxnSpLocks/>
              <a:stCxn id="250" idx="0"/>
            </p:cNvCxnSpPr>
            <p:nvPr/>
          </p:nvCxnSpPr>
          <p:spPr>
            <a:xfrm flipV="1">
              <a:off x="8614463" y="1646331"/>
              <a:ext cx="0" cy="3360568"/>
            </a:xfrm>
            <a:prstGeom prst="line">
              <a:avLst/>
            </a:prstGeom>
            <a:ln w="12700">
              <a:solidFill>
                <a:srgbClr val="91502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0" name="Oval 249">
              <a:extLst>
                <a:ext uri="{FF2B5EF4-FFF2-40B4-BE49-F238E27FC236}">
                  <a16:creationId xmlns:a16="http://schemas.microsoft.com/office/drawing/2014/main" id="{69F39CFE-6230-B149-B851-76E037186EA8}"/>
                </a:ext>
              </a:extLst>
            </p:cNvPr>
            <p:cNvSpPr/>
            <p:nvPr/>
          </p:nvSpPr>
          <p:spPr>
            <a:xfrm>
              <a:off x="8552343" y="5006899"/>
              <a:ext cx="124240" cy="124240"/>
            </a:xfrm>
            <a:prstGeom prst="ellipse">
              <a:avLst/>
            </a:prstGeom>
            <a:solidFill>
              <a:srgbClr val="915023"/>
            </a:solidFill>
            <a:ln>
              <a:solidFill>
                <a:srgbClr val="91502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5E3E6E95-EA5C-5847-B5BB-A0B1E47BECCE}"/>
              </a:ext>
            </a:extLst>
          </p:cNvPr>
          <p:cNvCxnSpPr>
            <a:cxnSpLocks/>
          </p:cNvCxnSpPr>
          <p:nvPr/>
        </p:nvCxnSpPr>
        <p:spPr>
          <a:xfrm flipV="1">
            <a:off x="8603063" y="156516"/>
            <a:ext cx="760914" cy="825796"/>
          </a:xfrm>
          <a:prstGeom prst="line">
            <a:avLst/>
          </a:prstGeom>
          <a:ln w="38100">
            <a:solidFill>
              <a:srgbClr val="91502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63" name="Picture 1062">
            <a:extLst>
              <a:ext uri="{FF2B5EF4-FFF2-40B4-BE49-F238E27FC236}">
                <a16:creationId xmlns:a16="http://schemas.microsoft.com/office/drawing/2014/main" id="{051D48BA-9242-F143-8A4F-21EA6FC809E0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67596" y="2564242"/>
            <a:ext cx="550067" cy="456333"/>
          </a:xfrm>
          <a:prstGeom prst="rect">
            <a:avLst/>
          </a:prstGeom>
        </p:spPr>
      </p:pic>
      <p:pic>
        <p:nvPicPr>
          <p:cNvPr id="253" name="Picture 252">
            <a:extLst>
              <a:ext uri="{FF2B5EF4-FFF2-40B4-BE49-F238E27FC236}">
                <a16:creationId xmlns:a16="http://schemas.microsoft.com/office/drawing/2014/main" id="{D204979A-C6BE-024C-980E-B4A2D891014E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73317" y="4256028"/>
            <a:ext cx="550067" cy="456333"/>
          </a:xfrm>
          <a:prstGeom prst="rect">
            <a:avLst/>
          </a:prstGeom>
        </p:spPr>
      </p:pic>
      <p:pic>
        <p:nvPicPr>
          <p:cNvPr id="254" name="Picture 253">
            <a:extLst>
              <a:ext uri="{FF2B5EF4-FFF2-40B4-BE49-F238E27FC236}">
                <a16:creationId xmlns:a16="http://schemas.microsoft.com/office/drawing/2014/main" id="{1459C405-16B9-2540-A9E1-720AC77D5CAE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441718" y="5655849"/>
            <a:ext cx="550067" cy="456333"/>
          </a:xfrm>
          <a:prstGeom prst="rect">
            <a:avLst/>
          </a:prstGeom>
        </p:spPr>
      </p:pic>
      <p:pic>
        <p:nvPicPr>
          <p:cNvPr id="1066" name="Picture 1065">
            <a:extLst>
              <a:ext uri="{FF2B5EF4-FFF2-40B4-BE49-F238E27FC236}">
                <a16:creationId xmlns:a16="http://schemas.microsoft.com/office/drawing/2014/main" id="{EB8D1648-D242-5C4F-A0D0-F2C2994D7335}"/>
              </a:ext>
            </a:extLst>
          </p:cNvPr>
          <p:cNvPicPr>
            <a:picLocks noChangeAspect="1"/>
          </p:cNvPicPr>
          <p:nvPr/>
        </p:nvPicPr>
        <p:blipFill rotWithShape="1">
          <a:blip r:embed="rId41"/>
          <a:srcRect l="35112" r="43586"/>
          <a:stretch/>
        </p:blipFill>
        <p:spPr>
          <a:xfrm>
            <a:off x="9523890" y="0"/>
            <a:ext cx="2675985" cy="6858000"/>
          </a:xfrm>
          <a:prstGeom prst="rect">
            <a:avLst/>
          </a:prstGeom>
        </p:spPr>
      </p:pic>
      <p:pic>
        <p:nvPicPr>
          <p:cNvPr id="73" name="Graphic 72" descr="Circle with left arrow with solid fill">
            <a:hlinkClick r:id="rId42" action="ppaction://hlinksldjump">
              <a:snd r:embed="rId13" name="91926__tim-kahn__ding.wav"/>
            </a:hlinkClick>
            <a:extLst>
              <a:ext uri="{FF2B5EF4-FFF2-40B4-BE49-F238E27FC236}">
                <a16:creationId xmlns:a16="http://schemas.microsoft.com/office/drawing/2014/main" id="{CEDDA1F3-773B-BA4C-9DC4-8209857F14B7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 rot="10800000">
            <a:off x="10592175" y="6062032"/>
            <a:ext cx="699866" cy="699866"/>
          </a:xfrm>
          <a:prstGeom prst="rect">
            <a:avLst/>
          </a:prstGeom>
        </p:spPr>
      </p:pic>
      <p:sp>
        <p:nvSpPr>
          <p:cNvPr id="258" name="TextBox 257">
            <a:extLst>
              <a:ext uri="{FF2B5EF4-FFF2-40B4-BE49-F238E27FC236}">
                <a16:creationId xmlns:a16="http://schemas.microsoft.com/office/drawing/2014/main" id="{0D904342-D8FC-AB48-AFAD-1DF7A1F99A8D}"/>
              </a:ext>
            </a:extLst>
          </p:cNvPr>
          <p:cNvSpPr txBox="1"/>
          <p:nvPr/>
        </p:nvSpPr>
        <p:spPr>
          <a:xfrm>
            <a:off x="3258300" y="5514147"/>
            <a:ext cx="4324378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C5AB58"/>
                </a:solidFill>
                <a:latin typeface="Papyrus" panose="020B0602040200020303" pitchFamily="34" charset="77"/>
              </a:rPr>
              <a:t>From these different processes, they produce teas with organic and unique flavour profiles, with different strength intensities.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B1A02AC-10B1-A643-9BAB-12D054858817}"/>
              </a:ext>
            </a:extLst>
          </p:cNvPr>
          <p:cNvSpPr/>
          <p:nvPr/>
        </p:nvSpPr>
        <p:spPr>
          <a:xfrm>
            <a:off x="9582561" y="96101"/>
            <a:ext cx="2554292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</a:rPr>
              <a:t>Leaves are withered to prepare the leaves for further processing by reducing their moisture content. This allows for the development of aroma and flavour compounds in the leaves. </a:t>
            </a:r>
          </a:p>
          <a:p>
            <a:endParaRPr lang="en-US" sz="11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D4FFE46-2681-EF46-B2E8-CD57F79E0ED7}"/>
              </a:ext>
            </a:extLst>
          </p:cNvPr>
          <p:cNvSpPr/>
          <p:nvPr/>
        </p:nvSpPr>
        <p:spPr>
          <a:xfrm>
            <a:off x="9858302" y="367098"/>
            <a:ext cx="21041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Rolling causes the cell walls of the leaf to break down, releasing the enzymes and essential oils that will alter the flavour of the leaf.</a:t>
            </a:r>
            <a:endParaRPr lang="en-GB" sz="2000" b="1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D2CB23A-B771-A445-8BF5-DE84064DC0A9}"/>
              </a:ext>
            </a:extLst>
          </p:cNvPr>
          <p:cNvSpPr/>
          <p:nvPr/>
        </p:nvSpPr>
        <p:spPr>
          <a:xfrm>
            <a:off x="9798906" y="367098"/>
            <a:ext cx="225190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Fermentation affects the smell of the tea and typically mellows its taste, reducing bitterness while improving mouthfeel and aftertaste.</a:t>
            </a:r>
            <a:endParaRPr lang="en-GB" sz="2000" b="1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4EC604-D350-CE46-B315-C8B125C43FA0}"/>
              </a:ext>
            </a:extLst>
          </p:cNvPr>
          <p:cNvSpPr/>
          <p:nvPr/>
        </p:nvSpPr>
        <p:spPr>
          <a:xfrm>
            <a:off x="9723376" y="842454"/>
            <a:ext cx="22616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Drying makes the tea leaves stable and enhances the flavour.</a:t>
            </a:r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</a:rPr>
              <a:t> </a:t>
            </a:r>
            <a:endParaRPr lang="en-US" sz="2000" b="1" dirty="0">
              <a:solidFill>
                <a:srgbClr val="103000"/>
              </a:solidFill>
              <a:latin typeface="Papyrus" panose="020B0602040200020303" pitchFamily="34" charset="77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BC46FDF-4D4E-CE45-9DF9-3B4546FA1B88}"/>
              </a:ext>
            </a:extLst>
          </p:cNvPr>
          <p:cNvSpPr/>
          <p:nvPr/>
        </p:nvSpPr>
        <p:spPr>
          <a:xfrm>
            <a:off x="9807641" y="361481"/>
            <a:ext cx="221502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Leaves are separated according to the particle size using sieves, and then tea is cleaned by removing any dust.</a:t>
            </a:r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</a:rPr>
              <a:t> </a:t>
            </a:r>
            <a:endParaRPr lang="en-US" sz="2000" b="1" dirty="0">
              <a:solidFill>
                <a:srgbClr val="103000"/>
              </a:solidFill>
              <a:latin typeface="Papyrus" panose="020B0602040200020303" pitchFamily="34" charset="77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13A01F8-A375-9747-847F-E62693560C66}"/>
              </a:ext>
            </a:extLst>
          </p:cNvPr>
          <p:cNvSpPr/>
          <p:nvPr/>
        </p:nvSpPr>
        <p:spPr>
          <a:xfrm>
            <a:off x="9689902" y="830647"/>
            <a:ext cx="241088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This process gives mildly roasted</a:t>
            </a:r>
          </a:p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 flavours with more sweet and fresh notes than bitter ones.</a:t>
            </a:r>
            <a:endParaRPr lang="en-GB" sz="2000" b="1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A48523F-FFAD-B94D-ACB6-8D24E237B5E9}"/>
              </a:ext>
            </a:extLst>
          </p:cNvPr>
          <p:cNvSpPr/>
          <p:nvPr/>
        </p:nvSpPr>
        <p:spPr>
          <a:xfrm>
            <a:off x="9872209" y="795777"/>
            <a:ext cx="212155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Leaves are pre- dried for the next steps in production.</a:t>
            </a:r>
            <a:endParaRPr lang="en-GB" sz="2000" b="1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  <a:p>
            <a:r>
              <a:rPr lang="en-GB" dirty="0">
                <a:solidFill>
                  <a:srgbClr val="202124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GB" dirty="0">
              <a:latin typeface="Times New Roman" panose="02020603050405020304" pitchFamily="18" charset="0"/>
              <a:ea typeface="Arial Unicode MS" panose="020B0604020202020204" pitchFamily="34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D9085FE-5507-664D-B3A1-4FF572C96E65}"/>
              </a:ext>
            </a:extLst>
          </p:cNvPr>
          <p:cNvSpPr/>
          <p:nvPr/>
        </p:nvSpPr>
        <p:spPr>
          <a:xfrm>
            <a:off x="9969580" y="938555"/>
            <a:ext cx="17583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Leaves are rolled like Black and oolong tea.</a:t>
            </a:r>
            <a:endParaRPr lang="en-GB" sz="2000" b="1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CF24A32-5B05-2842-970E-BFA41D897DFF}"/>
              </a:ext>
            </a:extLst>
          </p:cNvPr>
          <p:cNvSpPr/>
          <p:nvPr/>
        </p:nvSpPr>
        <p:spPr>
          <a:xfrm>
            <a:off x="10039519" y="938555"/>
            <a:ext cx="172558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Leaves are dried to take out moisture, ready for…</a:t>
            </a:r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</a:rPr>
              <a:t> </a:t>
            </a:r>
            <a:endParaRPr lang="en-US" sz="2000" b="1" dirty="0">
              <a:solidFill>
                <a:srgbClr val="103000"/>
              </a:solidFill>
              <a:latin typeface="Papyrus" panose="020B0602040200020303" pitchFamily="34" charset="77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DE52040-7F08-C448-807F-CEB3A45CD071}"/>
              </a:ext>
            </a:extLst>
          </p:cNvPr>
          <p:cNvSpPr/>
          <p:nvPr/>
        </p:nvSpPr>
        <p:spPr>
          <a:xfrm>
            <a:off x="9831513" y="156516"/>
            <a:ext cx="210585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Leaves are shaped which causes essential oils and juices inside the leaves to ooze out, which further enhances the taste of the tea.</a:t>
            </a:r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</a:rPr>
              <a:t> </a:t>
            </a:r>
            <a:endParaRPr lang="en-US" sz="2000" b="1" dirty="0">
              <a:solidFill>
                <a:srgbClr val="103000"/>
              </a:solidFill>
              <a:latin typeface="Papyrus" panose="020B0602040200020303" pitchFamily="34" charset="77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5D0D285-0726-F446-9FDC-211C597D0F6A}"/>
              </a:ext>
            </a:extLst>
          </p:cNvPr>
          <p:cNvSpPr/>
          <p:nvPr/>
        </p:nvSpPr>
        <p:spPr>
          <a:xfrm>
            <a:off x="9880741" y="1046627"/>
            <a:ext cx="19119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The bud leaves are only dried.</a:t>
            </a:r>
            <a:endParaRPr lang="en-GB" sz="2000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D6F8B74-5F20-FB47-A16F-2112A34E358D}"/>
              </a:ext>
            </a:extLst>
          </p:cNvPr>
          <p:cNvSpPr/>
          <p:nvPr/>
        </p:nvSpPr>
        <p:spPr>
          <a:xfrm>
            <a:off x="9970724" y="530473"/>
            <a:ext cx="1764465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b="1" dirty="0">
                <a:solidFill>
                  <a:srgbClr val="103000"/>
                </a:solidFill>
                <a:latin typeface="Papyrus" panose="020B0602040200020303" pitchFamily="34" charset="77"/>
                <a:ea typeface="Times New Roman" panose="02020603050405020304" pitchFamily="18" charset="0"/>
              </a:rPr>
              <a:t>Packaging protects the tea aroma and quality, as well as looking appealing for the customer.</a:t>
            </a:r>
            <a:endParaRPr lang="en-GB" sz="2000" b="1" dirty="0">
              <a:solidFill>
                <a:srgbClr val="103000"/>
              </a:solidFill>
              <a:latin typeface="Papyrus" panose="020B0602040200020303" pitchFamily="34" charset="77"/>
              <a:ea typeface="Arial Unicode MS" panose="020B0604020202020204" pitchFamily="34" charset="-128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85FC43C7-022B-F745-830E-9B574215554D}"/>
              </a:ext>
            </a:extLst>
          </p:cNvPr>
          <p:cNvSpPr/>
          <p:nvPr/>
        </p:nvSpPr>
        <p:spPr>
          <a:xfrm>
            <a:off x="145519" y="147013"/>
            <a:ext cx="9219853" cy="6563974"/>
          </a:xfrm>
          <a:prstGeom prst="rect">
            <a:avLst/>
          </a:prstGeom>
          <a:noFill/>
          <a:ln w="114300" cap="flat" cmpd="tri">
            <a:solidFill>
              <a:srgbClr val="C5AB58">
                <a:alpha val="62000"/>
              </a:srgbClr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095602"/>
                      <a:gd name="connsiteY0" fmla="*/ 0 h 6563974"/>
                      <a:gd name="connsiteX1" fmla="*/ 8095602 w 8095602"/>
                      <a:gd name="connsiteY1" fmla="*/ 0 h 6563974"/>
                      <a:gd name="connsiteX2" fmla="*/ 8095602 w 8095602"/>
                      <a:gd name="connsiteY2" fmla="*/ 6563974 h 6563974"/>
                      <a:gd name="connsiteX3" fmla="*/ 0 w 8095602"/>
                      <a:gd name="connsiteY3" fmla="*/ 6563974 h 6563974"/>
                      <a:gd name="connsiteX4" fmla="*/ 0 w 8095602"/>
                      <a:gd name="connsiteY4" fmla="*/ 0 h 6563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095602" h="6563974" extrusionOk="0">
                        <a:moveTo>
                          <a:pt x="0" y="0"/>
                        </a:moveTo>
                        <a:cubicBezTo>
                          <a:pt x="2394762" y="118645"/>
                          <a:pt x="6278727" y="116012"/>
                          <a:pt x="8095602" y="0"/>
                        </a:cubicBezTo>
                        <a:cubicBezTo>
                          <a:pt x="7962720" y="2555445"/>
                          <a:pt x="8180553" y="3550589"/>
                          <a:pt x="8095602" y="6563974"/>
                        </a:cubicBezTo>
                        <a:cubicBezTo>
                          <a:pt x="5225188" y="6698574"/>
                          <a:pt x="2764786" y="6406778"/>
                          <a:pt x="0" y="6563974"/>
                        </a:cubicBezTo>
                        <a:cubicBezTo>
                          <a:pt x="-20187" y="3797043"/>
                          <a:pt x="-152480" y="2163389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15023"/>
              </a:solidFill>
            </a:endParaRP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A132B585-4A11-C545-AF1F-7B143E4C9EF9}"/>
              </a:ext>
            </a:extLst>
          </p:cNvPr>
          <p:cNvPicPr>
            <a:picLocks noChangeAspect="1"/>
          </p:cNvPicPr>
          <p:nvPr/>
        </p:nvPicPr>
        <p:blipFill rotWithShape="1">
          <a:blip r:embed="rId45"/>
          <a:srcRect l="4455" r="5835"/>
          <a:stretch/>
        </p:blipFill>
        <p:spPr>
          <a:xfrm>
            <a:off x="2012807" y="390542"/>
            <a:ext cx="5525649" cy="132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212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157"/>
                            </p:stCondLst>
                            <p:childTnLst>
                              <p:par>
                                <p:cTn id="8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Harves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157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SoundBible.com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657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64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421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4921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Wither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7921"/>
                            </p:stCondLst>
                            <p:childTnLst>
                              <p:par>
                                <p:cTn id="3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8421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8921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9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5" name="Rol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8921"/>
                            </p:stCondLst>
                            <p:childTnLst>
                              <p:par>
                                <p:cTn id="4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9421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421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Fermentait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1921"/>
                            </p:stCondLst>
                            <p:childTnLst>
                              <p:par>
                                <p:cTn id="6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2421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3421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6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7" name="Dry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9921"/>
                            </p:stCondLst>
                            <p:childTnLst>
                              <p:par>
                                <p:cTn id="7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0421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1421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8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8" name="Sor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9921"/>
                            </p:stCondLst>
                            <p:childTnLst>
                              <p:par>
                                <p:cTn id="9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0421"/>
                            </p:stCondLst>
                            <p:childTnLst>
                              <p:par>
                                <p:cTn id="9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9" dur="3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SoundBible.com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3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73421"/>
                            </p:stCondLst>
                            <p:childTnLst>
                              <p:par>
                                <p:cTn id="10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5" dur="1160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4581"/>
                            </p:stCondLst>
                            <p:childTnLst>
                              <p:par>
                                <p:cTn id="10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76081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8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9" name="Pan Fry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84581"/>
                            </p:stCondLst>
                            <p:childTnLst>
                              <p:par>
                                <p:cTn id="11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85081"/>
                            </p:stCondLst>
                            <p:childTnLst>
                              <p:par>
                                <p:cTn id="1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86081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4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0" name="Pre-dry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91081"/>
                            </p:stCondLst>
                            <p:childTnLst>
                              <p:par>
                                <p:cTn id="1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91581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3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1" name="rolll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95581"/>
                            </p:stCondLst>
                            <p:childTnLst>
                              <p:par>
                                <p:cTn id="14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96081"/>
                            </p:stCondLst>
                            <p:childTnLst>
                              <p:par>
                                <p:cTn id="14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97081"/>
                            </p:stCondLst>
                            <p:childTnLst>
                              <p:par>
                                <p:cTn id="15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2" name="Post dry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03081"/>
                            </p:stCondLst>
                            <p:childTnLst>
                              <p:par>
                                <p:cTn id="15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3581"/>
                            </p:stCondLst>
                            <p:childTnLst>
                              <p:par>
                                <p:cTn id="1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4081"/>
                            </p:stCondLst>
                            <p:childTnLst>
                              <p:par>
                                <p:cTn id="16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8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3" name="Shap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12581"/>
                            </p:stCondLst>
                            <p:childTnLst>
                              <p:par>
                                <p:cTn id="17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13081"/>
                            </p:stCondLst>
                            <p:childTnLst>
                              <p:par>
                                <p:cTn id="17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9" dur="3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SoundBible.com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2" dur="3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116081"/>
                            </p:stCondLst>
                            <p:childTnLst>
                              <p:par>
                                <p:cTn id="18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5" dur="111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17195"/>
                            </p:stCondLst>
                            <p:childTnLst>
                              <p:par>
                                <p:cTn id="187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18695"/>
                            </p:stCondLst>
                            <p:childTnLst>
                              <p:par>
                                <p:cTn id="19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3" dur="5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4" name="Drying gree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24695"/>
                            </p:stCondLst>
                            <p:childTnLst>
                              <p:par>
                                <p:cTn id="19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25195"/>
                            </p:stCondLst>
                            <p:childTnLst>
                              <p:par>
                                <p:cTn id="20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203" dur="25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2" name="SoundBible.com.mp3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2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27695"/>
                            </p:stCondLst>
                            <p:childTnLst>
                              <p:par>
                                <p:cTn id="20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28695"/>
                            </p:stCondLst>
                            <p:childTnLst>
                              <p:par>
                                <p:cTn id="21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7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5" name="Packag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36695"/>
                            </p:stCondLst>
                            <p:childTnLst>
                              <p:par>
                                <p:cTn id="21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137195"/>
                            </p:stCondLst>
                            <p:childTnLst>
                              <p:par>
                                <p:cTn id="223" presetID="1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5" dur="6000"/>
                                        <p:tgtEl>
                                          <p:spTgt spid="2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6" dur="60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6" name="Last sen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143695"/>
                            </p:stCondLst>
                            <p:childTnLst>
                              <p:par>
                                <p:cTn id="228" presetID="12" presetClass="entr" presetSubtype="4" fill="hold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91926__tim-kahn__d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2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2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58" grpId="0"/>
      <p:bldP spid="13" grpId="0"/>
      <p:bldP spid="13" grpId="1"/>
      <p:bldP spid="14" grpId="0"/>
      <p:bldP spid="14" grpId="1"/>
      <p:bldP spid="15" grpId="0"/>
      <p:bldP spid="15" grpId="1"/>
      <p:bldP spid="17" grpId="0"/>
      <p:bldP spid="17" grpId="1"/>
      <p:bldP spid="18" grpId="0"/>
      <p:bldP spid="18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  <p:bldP spid="26" grpId="0"/>
      <p:bldP spid="26" grpId="1"/>
      <p:bldP spid="27" grpId="0"/>
      <p:bldP spid="27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TH~i" descr="TH~i">
            <a:hlinkClick r:id="" action="ppaction://media"/>
            <a:extLst>
              <a:ext uri="{FF2B5EF4-FFF2-40B4-BE49-F238E27FC236}">
                <a16:creationId xmlns:a16="http://schemas.microsoft.com/office/drawing/2014/main" id="{141AB439-421B-F34A-8912-0F40B29D41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09834" y="1689367"/>
            <a:ext cx="812800" cy="812800"/>
          </a:xfrm>
          <a:prstGeom prst="rect">
            <a:avLst/>
          </a:prstGeom>
        </p:spPr>
      </p:pic>
      <p:pic>
        <p:nvPicPr>
          <p:cNvPr id="17" name="Slurping-sound" descr="Slurping-sound">
            <a:hlinkClick r:id="" action="ppaction://media"/>
            <a:extLst>
              <a:ext uri="{FF2B5EF4-FFF2-40B4-BE49-F238E27FC236}">
                <a16:creationId xmlns:a16="http://schemas.microsoft.com/office/drawing/2014/main" id="{196F6D3D-90FF-E043-B51B-D00C2ECEEED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842866" y="5889289"/>
            <a:ext cx="812800" cy="812800"/>
          </a:xfrm>
          <a:prstGeom prst="rect">
            <a:avLst/>
          </a:prstGeom>
        </p:spPr>
      </p:pic>
      <p:pic>
        <p:nvPicPr>
          <p:cNvPr id="12" name="Screen Recording 2021-02-16 at 15.02.13" descr="Screen Recording 2021-02-16 at 15.02.13">
            <a:hlinkClick r:id="" action="ppaction://media"/>
            <a:extLst>
              <a:ext uri="{FF2B5EF4-FFF2-40B4-BE49-F238E27FC236}">
                <a16:creationId xmlns:a16="http://schemas.microsoft.com/office/drawing/2014/main" id="{79904A47-B4DA-D340-9054-3B38620AFF35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>
                  <p14:trim st="1377.3871" end="1266.3075"/>
                </p14:media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399530" y="1298819"/>
            <a:ext cx="7392941" cy="5559183"/>
          </a:xfrm>
          <a:prstGeom prst="rect">
            <a:avLst/>
          </a:prstGeom>
        </p:spPr>
      </p:pic>
      <p:pic>
        <p:nvPicPr>
          <p:cNvPr id="13" name="Screen Recording 2021-02-16 at 15.02.13" descr="Screen Recording 2021-02-16 at 15.02.13">
            <a:hlinkClick r:id="" action="ppaction://media"/>
            <a:extLst>
              <a:ext uri="{FF2B5EF4-FFF2-40B4-BE49-F238E27FC236}">
                <a16:creationId xmlns:a16="http://schemas.microsoft.com/office/drawing/2014/main" id="{207C1F14-AC10-B84D-ABCF-F9BB73A2D9C2}"/>
              </a:ext>
            </a:extLst>
          </p:cNvPr>
          <p:cNvPicPr>
            <a:picLocks noChangeAspect="1"/>
          </p:cNvPicPr>
          <p:nvPr>
            <a:videoFile r:link="rId5"/>
            <p:extLst>
              <p:ext uri="{DAA4B4D4-6D71-4841-9C94-3DE7FCFB9230}">
                <p14:media xmlns:p14="http://schemas.microsoft.com/office/powerpoint/2010/main" r:embed="rId6">
                  <p14:trim st="2328.9543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399528" y="1298816"/>
            <a:ext cx="7392941" cy="5559183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451A106-0FBD-1A40-B867-A4BBD1983BCF}"/>
              </a:ext>
            </a:extLst>
          </p:cNvPr>
          <p:cNvCxnSpPr/>
          <p:nvPr/>
        </p:nvCxnSpPr>
        <p:spPr>
          <a:xfrm>
            <a:off x="2992583" y="1298815"/>
            <a:ext cx="6206827" cy="0"/>
          </a:xfrm>
          <a:prstGeom prst="line">
            <a:avLst/>
          </a:prstGeom>
          <a:ln w="13335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7D9A14F-85C4-324B-A2EB-09D223DA45B6}"/>
              </a:ext>
            </a:extLst>
          </p:cNvPr>
          <p:cNvCxnSpPr/>
          <p:nvPr/>
        </p:nvCxnSpPr>
        <p:spPr>
          <a:xfrm>
            <a:off x="2992583" y="3157081"/>
            <a:ext cx="6206827" cy="0"/>
          </a:xfrm>
          <a:prstGeom prst="line">
            <a:avLst/>
          </a:prstGeom>
          <a:ln w="13335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96016B7-27A9-6441-BF60-B87086BD95E1}"/>
              </a:ext>
            </a:extLst>
          </p:cNvPr>
          <p:cNvCxnSpPr/>
          <p:nvPr/>
        </p:nvCxnSpPr>
        <p:spPr>
          <a:xfrm>
            <a:off x="2982383" y="5126901"/>
            <a:ext cx="6206827" cy="0"/>
          </a:xfrm>
          <a:prstGeom prst="line">
            <a:avLst/>
          </a:prstGeom>
          <a:ln w="13335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A1A433D1-4F85-F043-83F6-2B38765DC927}"/>
              </a:ext>
            </a:extLst>
          </p:cNvPr>
          <p:cNvSpPr/>
          <p:nvPr/>
        </p:nvSpPr>
        <p:spPr>
          <a:xfrm>
            <a:off x="0" y="0"/>
            <a:ext cx="2926698" cy="6857999"/>
          </a:xfrm>
          <a:prstGeom prst="rect">
            <a:avLst/>
          </a:prstGeom>
          <a:solidFill>
            <a:srgbClr val="F4EA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EC35B79-EAE3-104C-8F1C-E3747B1D7B6D}"/>
              </a:ext>
            </a:extLst>
          </p:cNvPr>
          <p:cNvSpPr/>
          <p:nvPr/>
        </p:nvSpPr>
        <p:spPr>
          <a:xfrm>
            <a:off x="9261872" y="0"/>
            <a:ext cx="2926663" cy="6858000"/>
          </a:xfrm>
          <a:prstGeom prst="rect">
            <a:avLst/>
          </a:prstGeom>
          <a:solidFill>
            <a:srgbClr val="F4EA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7E820F0-8F29-2A4E-9487-ADD23003B6CE}"/>
              </a:ext>
            </a:extLst>
          </p:cNvPr>
          <p:cNvCxnSpPr>
            <a:cxnSpLocks/>
          </p:cNvCxnSpPr>
          <p:nvPr/>
        </p:nvCxnSpPr>
        <p:spPr>
          <a:xfrm flipH="1" flipV="1">
            <a:off x="2982383" y="-1"/>
            <a:ext cx="10193" cy="6858002"/>
          </a:xfrm>
          <a:prstGeom prst="line">
            <a:avLst/>
          </a:prstGeom>
          <a:ln w="13335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EFAD496-59CF-BB41-BCFB-DA4CBB046DBA}"/>
              </a:ext>
            </a:extLst>
          </p:cNvPr>
          <p:cNvCxnSpPr>
            <a:cxnSpLocks/>
          </p:cNvCxnSpPr>
          <p:nvPr/>
        </p:nvCxnSpPr>
        <p:spPr>
          <a:xfrm flipV="1">
            <a:off x="9189211" y="-2"/>
            <a:ext cx="10187" cy="6858004"/>
          </a:xfrm>
          <a:prstGeom prst="line">
            <a:avLst/>
          </a:prstGeom>
          <a:ln w="13335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92C64F5-37C7-FA47-B2F0-788098FEF2CD}"/>
              </a:ext>
            </a:extLst>
          </p:cNvPr>
          <p:cNvCxnSpPr>
            <a:cxnSpLocks/>
          </p:cNvCxnSpPr>
          <p:nvPr/>
        </p:nvCxnSpPr>
        <p:spPr>
          <a:xfrm flipV="1">
            <a:off x="5053889" y="-1"/>
            <a:ext cx="0" cy="6858002"/>
          </a:xfrm>
          <a:prstGeom prst="line">
            <a:avLst/>
          </a:prstGeom>
          <a:ln w="13335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EBE464AB-FA8B-C240-951B-8FD6F2273141}"/>
              </a:ext>
            </a:extLst>
          </p:cNvPr>
          <p:cNvCxnSpPr>
            <a:cxnSpLocks/>
          </p:cNvCxnSpPr>
          <p:nvPr/>
        </p:nvCxnSpPr>
        <p:spPr>
          <a:xfrm flipH="1" flipV="1">
            <a:off x="7101791" y="-2"/>
            <a:ext cx="36325" cy="6858003"/>
          </a:xfrm>
          <a:prstGeom prst="line">
            <a:avLst/>
          </a:prstGeom>
          <a:ln w="133350">
            <a:solidFill>
              <a:schemeClr val="tx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id="{BBC77671-347C-5541-8AE4-DED26107E68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38114" y="3233941"/>
            <a:ext cx="2051083" cy="181610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4863F38B-5825-0942-A155-9FE447E669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5068863" y="3226748"/>
            <a:ext cx="2051083" cy="1858107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AAC4FAD1-0080-8A40-AB18-A7E2AD8664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5053899" y="1319899"/>
            <a:ext cx="2051083" cy="1816100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2EFAFD80-A0A5-0043-8BF1-73FA19B61A7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7101791" y="1335420"/>
            <a:ext cx="2051083" cy="1816100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DEF8C6DF-6743-4641-B6EA-FB9B2126315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2992584" y="1340861"/>
            <a:ext cx="2051083" cy="1816100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2A630A5C-D8C3-5948-B1C5-EB09385504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2992584" y="3233821"/>
            <a:ext cx="2051083" cy="1816100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F5ECA6F2-77C8-1243-8084-511A6A0A59C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2992583" y="5168948"/>
            <a:ext cx="2051083" cy="1689053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A838A0A0-AF32-9346-8602-93DEC85D16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5087025" y="5163504"/>
            <a:ext cx="2051083" cy="1689054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34C668A2-F964-4747-B3DF-2FA9CD49296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7148326" y="5163506"/>
            <a:ext cx="2051083" cy="1538585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D1A33E3-D1EF-574D-9F46-62FF4EC1DE4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3002803" y="0"/>
            <a:ext cx="2051083" cy="126394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A288FEED-03D1-554B-9AF1-59E13D7BE23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5068861" y="0"/>
            <a:ext cx="2051083" cy="126394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91AC83A2-F939-CC47-AD07-C853B773EAA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0800000">
            <a:off x="7143222" y="-1"/>
            <a:ext cx="2051083" cy="1264959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DD7C3CF-A251-104F-BBF1-AC64F8D857DB}"/>
              </a:ext>
            </a:extLst>
          </p:cNvPr>
          <p:cNvSpPr/>
          <p:nvPr/>
        </p:nvSpPr>
        <p:spPr>
          <a:xfrm>
            <a:off x="429131" y="760339"/>
            <a:ext cx="1133053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66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WHAT DO TEAS TASTE LIKE?</a:t>
            </a:r>
          </a:p>
        </p:txBody>
      </p:sp>
    </p:spTree>
    <p:extLst>
      <p:ext uri="{BB962C8B-B14F-4D97-AF65-F5344CB8AC3E}">
        <p14:creationId xmlns:p14="http://schemas.microsoft.com/office/powerpoint/2010/main" val="35527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27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672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7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943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2"/>
                </p:tgtEl>
              </p:cMediaNode>
            </p:audio>
          </p:childTnLst>
        </p:cTn>
      </p:par>
    </p:tnLst>
    <p:bldLst>
      <p:bldP spid="2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{9E6EE492-7F6D-3348-A5F2-E9BD3B9BDC5C}tf10001063</Template>
  <TotalTime>9066</TotalTime>
  <Words>1528</Words>
  <Application>Microsoft Macintosh PowerPoint</Application>
  <PresentationFormat>Widescreen</PresentationFormat>
  <Paragraphs>173</Paragraphs>
  <Slides>13</Slides>
  <Notes>10</Notes>
  <HiddenSlides>1</HiddenSlides>
  <MMClips>27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ACADEMY ENGRAVED LET PLAIN:1.0</vt:lpstr>
      <vt:lpstr>Arial</vt:lpstr>
      <vt:lpstr>Calibri</vt:lpstr>
      <vt:lpstr>Century Gothic</vt:lpstr>
      <vt:lpstr>Papyrus</vt:lpstr>
      <vt:lpstr>Rockwell Nova Light</vt:lpstr>
      <vt:lpstr>Times New Roman</vt:lpstr>
      <vt:lpstr>Trattatello</vt:lpstr>
      <vt:lpstr>Tw Cen MT</vt:lpstr>
      <vt:lpstr>Mesh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Coffee Module</dc:title>
  <dc:creator>Taylor Corkery</dc:creator>
  <cp:lastModifiedBy>Taylor Corkery</cp:lastModifiedBy>
  <cp:revision>245</cp:revision>
  <dcterms:created xsi:type="dcterms:W3CDTF">2021-02-04T11:07:40Z</dcterms:created>
  <dcterms:modified xsi:type="dcterms:W3CDTF">2021-02-22T22:15:50Z</dcterms:modified>
</cp:coreProperties>
</file>